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57" r:id="rId3"/>
    <p:sldId id="258" r:id="rId4"/>
    <p:sldId id="259" r:id="rId5"/>
    <p:sldId id="260" r:id="rId6"/>
    <p:sldId id="261" r:id="rId7"/>
    <p:sldId id="277" r:id="rId8"/>
    <p:sldId id="262" r:id="rId9"/>
    <p:sldId id="263" r:id="rId10"/>
    <p:sldId id="264" r:id="rId11"/>
    <p:sldId id="265" r:id="rId12"/>
    <p:sldId id="266" r:id="rId13"/>
    <p:sldId id="267" r:id="rId14"/>
    <p:sldId id="268" r:id="rId15"/>
    <p:sldId id="269" r:id="rId16"/>
    <p:sldId id="270" r:id="rId17"/>
    <p:sldId id="271" r:id="rId18"/>
    <p:sldId id="272" r:id="rId19"/>
    <p:sldId id="320" r:id="rId20"/>
    <p:sldId id="273" r:id="rId21"/>
    <p:sldId id="274" r:id="rId22"/>
    <p:sldId id="275" r:id="rId23"/>
    <p:sldId id="321" r:id="rId24"/>
    <p:sldId id="276"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B9C749-43F1-4B58-BDEC-5579F3699949}" type="doc">
      <dgm:prSet loTypeId="urn:microsoft.com/office/officeart/2005/8/layout/vProcess5" loCatId="process" qsTypeId="urn:microsoft.com/office/officeart/2005/8/quickstyle/simple3" qsCatId="simple" csTypeId="urn:microsoft.com/office/officeart/2005/8/colors/accent1_2" csCatId="accent1" phldr="1"/>
      <dgm:spPr/>
      <dgm:t>
        <a:bodyPr/>
        <a:lstStyle/>
        <a:p>
          <a:endParaRPr lang="fr-FR"/>
        </a:p>
      </dgm:t>
    </dgm:pt>
    <dgm:pt modelId="{06AA6D3C-C776-4DCC-B470-9D4742748515}">
      <dgm:prSet phldrT="[Texte]" custT="1"/>
      <dgm:spPr/>
      <dgm:t>
        <a:bodyPr/>
        <a:lstStyle/>
        <a:p>
          <a:r>
            <a:rPr lang="fr-FR" sz="2800" dirty="0" smtClean="0"/>
            <a:t>HbA1c ≥ 7 + rétinopathie et/ou </a:t>
          </a:r>
          <a:r>
            <a:rPr lang="fr-FR" sz="2800" dirty="0" err="1" smtClean="0"/>
            <a:t>microalbuminurie</a:t>
          </a:r>
          <a:r>
            <a:rPr lang="fr-FR" sz="2800" dirty="0" smtClean="0"/>
            <a:t> pour une chirurgie majeure et/ou </a:t>
          </a:r>
          <a:r>
            <a:rPr lang="fr-FR" sz="2800" dirty="0" err="1" smtClean="0"/>
            <a:t>hemorragique</a:t>
          </a:r>
          <a:endParaRPr lang="fr-FR" sz="2800" dirty="0"/>
        </a:p>
      </dgm:t>
    </dgm:pt>
    <dgm:pt modelId="{9A5F4767-D082-46DA-A919-65618A1CC88E}" type="parTrans" cxnId="{D1BBB4E1-7252-4FF6-9D87-99FC5FCFA475}">
      <dgm:prSet/>
      <dgm:spPr/>
      <dgm:t>
        <a:bodyPr/>
        <a:lstStyle/>
        <a:p>
          <a:endParaRPr lang="fr-FR"/>
        </a:p>
      </dgm:t>
    </dgm:pt>
    <dgm:pt modelId="{14BCA28C-C786-4DC4-B9FF-C6458CE8A118}" type="sibTrans" cxnId="{D1BBB4E1-7252-4FF6-9D87-99FC5FCFA475}">
      <dgm:prSet/>
      <dgm:spPr/>
      <dgm:t>
        <a:bodyPr/>
        <a:lstStyle/>
        <a:p>
          <a:endParaRPr lang="fr-FR"/>
        </a:p>
      </dgm:t>
    </dgm:pt>
    <dgm:pt modelId="{4C9C2127-985A-4DA3-976F-B6842CA6BABC}">
      <dgm:prSet phldrT="[Texte]"/>
      <dgm:spPr/>
      <dgm:t>
        <a:bodyPr/>
        <a:lstStyle/>
        <a:p>
          <a:r>
            <a:rPr lang="fr-FR" dirty="0" smtClean="0"/>
            <a:t>échocardiographie</a:t>
          </a:r>
          <a:endParaRPr lang="fr-FR" dirty="0"/>
        </a:p>
      </dgm:t>
    </dgm:pt>
    <dgm:pt modelId="{58E21CD1-CD3C-4D62-9736-440FC3AC78F1}" type="parTrans" cxnId="{D483A856-AB1B-48FA-9FAF-E2341B3296F2}">
      <dgm:prSet/>
      <dgm:spPr/>
      <dgm:t>
        <a:bodyPr/>
        <a:lstStyle/>
        <a:p>
          <a:endParaRPr lang="fr-FR"/>
        </a:p>
      </dgm:t>
    </dgm:pt>
    <dgm:pt modelId="{201E271A-879F-4ED9-8DE1-96E88D051B27}" type="sibTrans" cxnId="{D483A856-AB1B-48FA-9FAF-E2341B3296F2}">
      <dgm:prSet/>
      <dgm:spPr/>
      <dgm:t>
        <a:bodyPr/>
        <a:lstStyle/>
        <a:p>
          <a:endParaRPr lang="fr-FR"/>
        </a:p>
      </dgm:t>
    </dgm:pt>
    <dgm:pt modelId="{739F5E89-38FA-4263-9813-E1B6D2C6AA4D}" type="pres">
      <dgm:prSet presAssocID="{67B9C749-43F1-4B58-BDEC-5579F3699949}" presName="outerComposite" presStyleCnt="0">
        <dgm:presLayoutVars>
          <dgm:chMax val="5"/>
          <dgm:dir/>
          <dgm:resizeHandles val="exact"/>
        </dgm:presLayoutVars>
      </dgm:prSet>
      <dgm:spPr/>
      <dgm:t>
        <a:bodyPr/>
        <a:lstStyle/>
        <a:p>
          <a:endParaRPr lang="fr-FR"/>
        </a:p>
      </dgm:t>
    </dgm:pt>
    <dgm:pt modelId="{7F58E462-1575-42DA-9F15-8057FCEFB3E7}" type="pres">
      <dgm:prSet presAssocID="{67B9C749-43F1-4B58-BDEC-5579F3699949}" presName="dummyMaxCanvas" presStyleCnt="0">
        <dgm:presLayoutVars/>
      </dgm:prSet>
      <dgm:spPr/>
    </dgm:pt>
    <dgm:pt modelId="{2237670C-D570-4A81-A748-212BDC5FF705}" type="pres">
      <dgm:prSet presAssocID="{67B9C749-43F1-4B58-BDEC-5579F3699949}" presName="TwoNodes_1" presStyleLbl="node1" presStyleIdx="0" presStyleCnt="2">
        <dgm:presLayoutVars>
          <dgm:bulletEnabled val="1"/>
        </dgm:presLayoutVars>
      </dgm:prSet>
      <dgm:spPr/>
      <dgm:t>
        <a:bodyPr/>
        <a:lstStyle/>
        <a:p>
          <a:endParaRPr lang="fr-FR"/>
        </a:p>
      </dgm:t>
    </dgm:pt>
    <dgm:pt modelId="{5D204A87-066D-4BBD-8C1B-B3EB8304DF22}" type="pres">
      <dgm:prSet presAssocID="{67B9C749-43F1-4B58-BDEC-5579F3699949}" presName="TwoNodes_2" presStyleLbl="node1" presStyleIdx="1" presStyleCnt="2">
        <dgm:presLayoutVars>
          <dgm:bulletEnabled val="1"/>
        </dgm:presLayoutVars>
      </dgm:prSet>
      <dgm:spPr/>
      <dgm:t>
        <a:bodyPr/>
        <a:lstStyle/>
        <a:p>
          <a:endParaRPr lang="fr-FR"/>
        </a:p>
      </dgm:t>
    </dgm:pt>
    <dgm:pt modelId="{4B364475-810B-4450-A9DF-A8B1A8E72B7D}" type="pres">
      <dgm:prSet presAssocID="{67B9C749-43F1-4B58-BDEC-5579F3699949}" presName="TwoConn_1-2" presStyleLbl="fgAccFollowNode1" presStyleIdx="0" presStyleCnt="1">
        <dgm:presLayoutVars>
          <dgm:bulletEnabled val="1"/>
        </dgm:presLayoutVars>
      </dgm:prSet>
      <dgm:spPr/>
      <dgm:t>
        <a:bodyPr/>
        <a:lstStyle/>
        <a:p>
          <a:endParaRPr lang="fr-FR"/>
        </a:p>
      </dgm:t>
    </dgm:pt>
    <dgm:pt modelId="{2389D79F-F054-49FF-9240-C920445A91F2}" type="pres">
      <dgm:prSet presAssocID="{67B9C749-43F1-4B58-BDEC-5579F3699949}" presName="TwoNodes_1_text" presStyleLbl="node1" presStyleIdx="1" presStyleCnt="2">
        <dgm:presLayoutVars>
          <dgm:bulletEnabled val="1"/>
        </dgm:presLayoutVars>
      </dgm:prSet>
      <dgm:spPr/>
      <dgm:t>
        <a:bodyPr/>
        <a:lstStyle/>
        <a:p>
          <a:endParaRPr lang="fr-FR"/>
        </a:p>
      </dgm:t>
    </dgm:pt>
    <dgm:pt modelId="{D5CED6E2-A907-48B8-BFB2-D3C92E0AB097}" type="pres">
      <dgm:prSet presAssocID="{67B9C749-43F1-4B58-BDEC-5579F3699949}" presName="TwoNodes_2_text" presStyleLbl="node1" presStyleIdx="1" presStyleCnt="2">
        <dgm:presLayoutVars>
          <dgm:bulletEnabled val="1"/>
        </dgm:presLayoutVars>
      </dgm:prSet>
      <dgm:spPr/>
      <dgm:t>
        <a:bodyPr/>
        <a:lstStyle/>
        <a:p>
          <a:endParaRPr lang="fr-FR"/>
        </a:p>
      </dgm:t>
    </dgm:pt>
  </dgm:ptLst>
  <dgm:cxnLst>
    <dgm:cxn modelId="{1020936E-133A-4DA3-8825-E165C4CF4559}" type="presOf" srcId="{4C9C2127-985A-4DA3-976F-B6842CA6BABC}" destId="{D5CED6E2-A907-48B8-BFB2-D3C92E0AB097}" srcOrd="1" destOrd="0" presId="urn:microsoft.com/office/officeart/2005/8/layout/vProcess5"/>
    <dgm:cxn modelId="{5CD6FF4B-949E-480D-AC1D-9D24D3261222}" type="presOf" srcId="{4C9C2127-985A-4DA3-976F-B6842CA6BABC}" destId="{5D204A87-066D-4BBD-8C1B-B3EB8304DF22}" srcOrd="0" destOrd="0" presId="urn:microsoft.com/office/officeart/2005/8/layout/vProcess5"/>
    <dgm:cxn modelId="{CC6F300C-5777-4392-B942-B3512E304D52}" type="presOf" srcId="{06AA6D3C-C776-4DCC-B470-9D4742748515}" destId="{2389D79F-F054-49FF-9240-C920445A91F2}" srcOrd="1" destOrd="0" presId="urn:microsoft.com/office/officeart/2005/8/layout/vProcess5"/>
    <dgm:cxn modelId="{92B0BABC-1394-4A09-AE7A-16FF651128EF}" type="presOf" srcId="{67B9C749-43F1-4B58-BDEC-5579F3699949}" destId="{739F5E89-38FA-4263-9813-E1B6D2C6AA4D}" srcOrd="0" destOrd="0" presId="urn:microsoft.com/office/officeart/2005/8/layout/vProcess5"/>
    <dgm:cxn modelId="{D483A856-AB1B-48FA-9FAF-E2341B3296F2}" srcId="{67B9C749-43F1-4B58-BDEC-5579F3699949}" destId="{4C9C2127-985A-4DA3-976F-B6842CA6BABC}" srcOrd="1" destOrd="0" parTransId="{58E21CD1-CD3C-4D62-9736-440FC3AC78F1}" sibTransId="{201E271A-879F-4ED9-8DE1-96E88D051B27}"/>
    <dgm:cxn modelId="{D1BBB4E1-7252-4FF6-9D87-99FC5FCFA475}" srcId="{67B9C749-43F1-4B58-BDEC-5579F3699949}" destId="{06AA6D3C-C776-4DCC-B470-9D4742748515}" srcOrd="0" destOrd="0" parTransId="{9A5F4767-D082-46DA-A919-65618A1CC88E}" sibTransId="{14BCA28C-C786-4DC4-B9FF-C6458CE8A118}"/>
    <dgm:cxn modelId="{685A5521-CE26-41F0-BDE3-5DBEABCD6E4B}" type="presOf" srcId="{06AA6D3C-C776-4DCC-B470-9D4742748515}" destId="{2237670C-D570-4A81-A748-212BDC5FF705}" srcOrd="0" destOrd="0" presId="urn:microsoft.com/office/officeart/2005/8/layout/vProcess5"/>
    <dgm:cxn modelId="{1081E038-DEFE-4839-B975-36700A0E8546}" type="presOf" srcId="{14BCA28C-C786-4DC4-B9FF-C6458CE8A118}" destId="{4B364475-810B-4450-A9DF-A8B1A8E72B7D}" srcOrd="0" destOrd="0" presId="urn:microsoft.com/office/officeart/2005/8/layout/vProcess5"/>
    <dgm:cxn modelId="{6C4E68D5-912B-49C8-BB8E-775666974EB2}" type="presParOf" srcId="{739F5E89-38FA-4263-9813-E1B6D2C6AA4D}" destId="{7F58E462-1575-42DA-9F15-8057FCEFB3E7}" srcOrd="0" destOrd="0" presId="urn:microsoft.com/office/officeart/2005/8/layout/vProcess5"/>
    <dgm:cxn modelId="{568A37B1-29BB-4A72-BA7A-35920EB559DA}" type="presParOf" srcId="{739F5E89-38FA-4263-9813-E1B6D2C6AA4D}" destId="{2237670C-D570-4A81-A748-212BDC5FF705}" srcOrd="1" destOrd="0" presId="urn:microsoft.com/office/officeart/2005/8/layout/vProcess5"/>
    <dgm:cxn modelId="{41E1E6D4-A147-4F9A-95CA-9C3B1FE4580A}" type="presParOf" srcId="{739F5E89-38FA-4263-9813-E1B6D2C6AA4D}" destId="{5D204A87-066D-4BBD-8C1B-B3EB8304DF22}" srcOrd="2" destOrd="0" presId="urn:microsoft.com/office/officeart/2005/8/layout/vProcess5"/>
    <dgm:cxn modelId="{96C49BA0-E3D2-49C0-A052-2E0E2F7EF03E}" type="presParOf" srcId="{739F5E89-38FA-4263-9813-E1B6D2C6AA4D}" destId="{4B364475-810B-4450-A9DF-A8B1A8E72B7D}" srcOrd="3" destOrd="0" presId="urn:microsoft.com/office/officeart/2005/8/layout/vProcess5"/>
    <dgm:cxn modelId="{5EDB3197-5F33-47E7-A3C7-A590BAB6E65F}" type="presParOf" srcId="{739F5E89-38FA-4263-9813-E1B6D2C6AA4D}" destId="{2389D79F-F054-49FF-9240-C920445A91F2}" srcOrd="4" destOrd="0" presId="urn:microsoft.com/office/officeart/2005/8/layout/vProcess5"/>
    <dgm:cxn modelId="{0FBDBA5C-777C-48B4-A672-50F609588A5A}" type="presParOf" srcId="{739F5E89-38FA-4263-9813-E1B6D2C6AA4D}" destId="{D5CED6E2-A907-48B8-BFB2-D3C92E0AB097}" srcOrd="5" destOrd="0" presId="urn:microsoft.com/office/officeart/2005/8/layout/vProcess5"/>
  </dgm:cxnLst>
  <dgm:bg/>
  <dgm:whole/>
</dgm:dataModel>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F0B7F0C9-32FB-4989-AEB6-DE6096FEB483}" type="datetimeFigureOut">
              <a:rPr lang="fr-FR" smtClean="0"/>
              <a:pPr/>
              <a:t>10/03/2015</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B8767C8F-AD2B-444E-98D5-1309937AFE1B}"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0B7F0C9-32FB-4989-AEB6-DE6096FEB483}" type="datetimeFigureOut">
              <a:rPr lang="fr-FR" smtClean="0"/>
              <a:pPr/>
              <a:t>10/03/2015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767C8F-AD2B-444E-98D5-1309937AFE1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0B7F0C9-32FB-4989-AEB6-DE6096FEB483}" type="datetimeFigureOut">
              <a:rPr lang="fr-FR" smtClean="0"/>
              <a:pPr/>
              <a:t>10/03/2015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767C8F-AD2B-444E-98D5-1309937AFE1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F0B7F0C9-32FB-4989-AEB6-DE6096FEB483}" type="datetimeFigureOut">
              <a:rPr lang="fr-FR" smtClean="0"/>
              <a:pPr/>
              <a:t>10/03/2015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767C8F-AD2B-444E-98D5-1309937AFE1B}"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F0B7F0C9-32FB-4989-AEB6-DE6096FEB483}" type="datetimeFigureOut">
              <a:rPr lang="fr-FR" smtClean="0"/>
              <a:pPr/>
              <a:t>10/03/2015</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B8767C8F-AD2B-444E-98D5-1309937AFE1B}"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F0B7F0C9-32FB-4989-AEB6-DE6096FEB483}" type="datetimeFigureOut">
              <a:rPr lang="fr-FR" smtClean="0"/>
              <a:pPr/>
              <a:t>10/03/2015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767C8F-AD2B-444E-98D5-1309937AFE1B}"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F0B7F0C9-32FB-4989-AEB6-DE6096FEB483}" type="datetimeFigureOut">
              <a:rPr lang="fr-FR" smtClean="0"/>
              <a:pPr/>
              <a:t>10/03/2015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8767C8F-AD2B-444E-98D5-1309937AFE1B}"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0B7F0C9-32FB-4989-AEB6-DE6096FEB483}" type="datetimeFigureOut">
              <a:rPr lang="fr-FR" smtClean="0"/>
              <a:pPr/>
              <a:t>10/03/2015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8767C8F-AD2B-444E-98D5-1309937AFE1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0B7F0C9-32FB-4989-AEB6-DE6096FEB483}" type="datetimeFigureOut">
              <a:rPr lang="fr-FR" smtClean="0"/>
              <a:pPr/>
              <a:t>10/03/2015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8767C8F-AD2B-444E-98D5-1309937AFE1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F0B7F0C9-32FB-4989-AEB6-DE6096FEB483}" type="datetimeFigureOut">
              <a:rPr lang="fr-FR" smtClean="0"/>
              <a:pPr/>
              <a:t>10/03/2015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767C8F-AD2B-444E-98D5-1309937AFE1B}"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F0B7F0C9-32FB-4989-AEB6-DE6096FEB483}" type="datetimeFigureOut">
              <a:rPr lang="fr-FR" smtClean="0"/>
              <a:pPr/>
              <a:t>10/03/2015</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B8767C8F-AD2B-444E-98D5-1309937AFE1B}"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0B7F0C9-32FB-4989-AEB6-DE6096FEB483}" type="datetimeFigureOut">
              <a:rPr lang="fr-FR" smtClean="0"/>
              <a:pPr/>
              <a:t>10/03/2015</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8767C8F-AD2B-444E-98D5-1309937AFE1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28728" y="4214818"/>
            <a:ext cx="6400800" cy="1752600"/>
          </a:xfrm>
        </p:spPr>
        <p:txBody>
          <a:bodyPr/>
          <a:lstStyle/>
          <a:p>
            <a:r>
              <a:rPr lang="fr-FR" dirty="0" err="1" smtClean="0"/>
              <a:t>Rdt</a:t>
            </a:r>
            <a:r>
              <a:rPr lang="fr-FR" dirty="0" smtClean="0"/>
              <a:t> Saadi Med Amine</a:t>
            </a:r>
          </a:p>
          <a:p>
            <a:r>
              <a:rPr lang="fr-FR" smtClean="0"/>
              <a:t>Le 09/03/2015</a:t>
            </a:r>
            <a:endParaRPr lang="fr-FR" dirty="0"/>
          </a:p>
        </p:txBody>
      </p:sp>
      <p:sp>
        <p:nvSpPr>
          <p:cNvPr id="2" name="Titre 1"/>
          <p:cNvSpPr>
            <a:spLocks noGrp="1"/>
          </p:cNvSpPr>
          <p:nvPr>
            <p:ph type="ctrTitle"/>
          </p:nvPr>
        </p:nvSpPr>
        <p:spPr/>
        <p:txBody>
          <a:bodyPr/>
          <a:lstStyle/>
          <a:p>
            <a:r>
              <a:rPr lang="fr-FR" dirty="0" smtClean="0"/>
              <a:t>Anesthésie du patient diabétique</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Prise en charge anesthésique</a:t>
            </a:r>
            <a:endParaRPr lang="fr-FR" dirty="0"/>
          </a:p>
        </p:txBody>
      </p:sp>
      <p:sp>
        <p:nvSpPr>
          <p:cNvPr id="3" name="Espace réservé du contenu 2"/>
          <p:cNvSpPr>
            <a:spLocks noGrp="1"/>
          </p:cNvSpPr>
          <p:nvPr>
            <p:ph sz="quarter" idx="1"/>
          </p:nvPr>
        </p:nvSpPr>
        <p:spPr/>
        <p:txBody>
          <a:bodyPr>
            <a:normAutofit/>
          </a:bodyPr>
          <a:lstStyle/>
          <a:p>
            <a:r>
              <a:rPr lang="fr-FR" dirty="0" smtClean="0"/>
              <a:t>Évaluation pré opératoire+++</a:t>
            </a:r>
          </a:p>
          <a:p>
            <a:r>
              <a:rPr lang="fr-FR" dirty="0" smtClean="0"/>
              <a:t>Recherche minutieuse des complications dégénératives du diabète qui en font l’axe principal de prise en charge</a:t>
            </a:r>
          </a:p>
          <a:p>
            <a:r>
              <a:rPr lang="fr-FR" dirty="0" smtClean="0"/>
              <a:t>Les risques per opératoire</a:t>
            </a:r>
          </a:p>
          <a:p>
            <a:r>
              <a:rPr lang="fr-FR" dirty="0" smtClean="0"/>
              <a:t>Les complications post opératoire possible</a:t>
            </a:r>
          </a:p>
          <a:p>
            <a:r>
              <a:rPr lang="fr-FR" dirty="0" smtClean="0"/>
              <a:t>Place de l’ALR dans l’anesthésie du diabétique longtemps débattue et qui prend de plus en plus de l’ampleur ces derniers temps</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Evaluation pré opératoire</a:t>
            </a:r>
            <a:endParaRPr lang="fr-FR" dirty="0"/>
          </a:p>
        </p:txBody>
      </p:sp>
      <p:sp>
        <p:nvSpPr>
          <p:cNvPr id="3" name="Espace réservé du contenu 2"/>
          <p:cNvSpPr>
            <a:spLocks noGrp="1"/>
          </p:cNvSpPr>
          <p:nvPr>
            <p:ph sz="quarter" idx="1"/>
          </p:nvPr>
        </p:nvSpPr>
        <p:spPr/>
        <p:txBody>
          <a:bodyPr/>
          <a:lstStyle/>
          <a:p>
            <a:r>
              <a:rPr lang="fr-FR" dirty="0" smtClean="0"/>
              <a:t>Dépistage des complications pouvant avoir un retentissement au cours de l’intervention et des suites opératoire</a:t>
            </a:r>
          </a:p>
          <a:p>
            <a:r>
              <a:rPr lang="fr-FR" dirty="0" smtClean="0"/>
              <a:t>Organiser une stratégie anesthésique</a:t>
            </a:r>
          </a:p>
          <a:p>
            <a:r>
              <a:rPr lang="fr-FR" dirty="0" smtClean="0"/>
              <a:t>Planifier la gestion </a:t>
            </a:r>
            <a:r>
              <a:rPr lang="fr-FR" dirty="0" err="1" smtClean="0"/>
              <a:t>périopératoire</a:t>
            </a:r>
            <a:r>
              <a:rPr lang="fr-FR" dirty="0" smtClean="0"/>
              <a:t> des traitements</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Complications cardiovasculaire</a:t>
            </a:r>
            <a:br>
              <a:rPr lang="fr-FR" dirty="0" smtClean="0"/>
            </a:br>
            <a:r>
              <a:rPr lang="fr-FR" sz="3100" dirty="0" smtClean="0"/>
              <a:t>1-la coronaropathie</a:t>
            </a:r>
            <a:endParaRPr lang="fr-FR" sz="3100" dirty="0"/>
          </a:p>
        </p:txBody>
      </p:sp>
      <p:sp>
        <p:nvSpPr>
          <p:cNvPr id="3" name="Espace réservé du contenu 2"/>
          <p:cNvSpPr>
            <a:spLocks noGrp="1"/>
          </p:cNvSpPr>
          <p:nvPr>
            <p:ph sz="quarter" idx="1"/>
          </p:nvPr>
        </p:nvSpPr>
        <p:spPr/>
        <p:txBody>
          <a:bodyPr>
            <a:normAutofit/>
          </a:bodyPr>
          <a:lstStyle/>
          <a:p>
            <a:r>
              <a:rPr lang="fr-FR" dirty="0" smtClean="0"/>
              <a:t>En fait toute la gravité du terrain</a:t>
            </a:r>
          </a:p>
          <a:p>
            <a:r>
              <a:rPr lang="fr-FR" dirty="0" smtClean="0"/>
              <a:t>Incidence de la maladie coronaire × 3,2 à 12 ans d’évolution selon MRFIT, et considérée comme la principale cause de décès selon UKPDS</a:t>
            </a:r>
          </a:p>
          <a:p>
            <a:r>
              <a:rPr lang="fr-FR" dirty="0" smtClean="0"/>
              <a:t>3 points essentiels:</a:t>
            </a:r>
          </a:p>
          <a:p>
            <a:pPr lvl="1"/>
            <a:r>
              <a:rPr lang="fr-FR" dirty="0" smtClean="0"/>
              <a:t>dépistage de l’IMS (ischémie myocardique silencieuse)</a:t>
            </a:r>
          </a:p>
          <a:p>
            <a:pPr lvl="1"/>
            <a:r>
              <a:rPr lang="fr-FR" dirty="0" smtClean="0"/>
              <a:t>Place de l’angioplastie ou d’un éventuel pontage</a:t>
            </a:r>
          </a:p>
          <a:p>
            <a:pPr lvl="1"/>
            <a:r>
              <a:rPr lang="fr-FR" dirty="0" smtClean="0"/>
              <a:t>Les IEC+++</a:t>
            </a:r>
          </a:p>
          <a:p>
            <a:pPr>
              <a:buNone/>
            </a:pP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L’IMS</a:t>
            </a:r>
            <a:endParaRPr lang="fr-FR" dirty="0"/>
          </a:p>
        </p:txBody>
      </p:sp>
      <p:sp>
        <p:nvSpPr>
          <p:cNvPr id="3" name="Espace réservé du contenu 2"/>
          <p:cNvSpPr>
            <a:spLocks noGrp="1"/>
          </p:cNvSpPr>
          <p:nvPr>
            <p:ph sz="quarter" idx="1"/>
          </p:nvPr>
        </p:nvSpPr>
        <p:spPr/>
        <p:txBody>
          <a:bodyPr>
            <a:normAutofit lnSpcReduction="10000"/>
          </a:bodyPr>
          <a:lstStyle/>
          <a:p>
            <a:r>
              <a:rPr lang="fr-FR" dirty="0" smtClean="0"/>
              <a:t>Définit selon la Revue Française  d’Endocrinologie comme étant « lésions coronariennes significatives sans douleurs thoracique au repos, à l’effort ou au froid sans cardiomyopathie ou </a:t>
            </a:r>
            <a:r>
              <a:rPr lang="fr-FR" dirty="0" err="1" smtClean="0"/>
              <a:t>valvulopathies</a:t>
            </a:r>
            <a:r>
              <a:rPr lang="fr-FR" dirty="0" smtClean="0"/>
              <a:t> »</a:t>
            </a:r>
          </a:p>
          <a:p>
            <a:r>
              <a:rPr lang="fr-FR" dirty="0" smtClean="0"/>
              <a:t>Les méthodes de dépistage sont:</a:t>
            </a:r>
          </a:p>
          <a:p>
            <a:pPr lvl="1"/>
            <a:r>
              <a:rPr lang="fr-FR" dirty="0" smtClean="0"/>
              <a:t>Holter de 24h mais très faible sensibilité; peu d’</a:t>
            </a:r>
            <a:r>
              <a:rPr lang="fr-FR" dirty="0" err="1" smtClean="0"/>
              <a:t>interet</a:t>
            </a:r>
            <a:endParaRPr lang="fr-FR" dirty="0" smtClean="0"/>
          </a:p>
          <a:p>
            <a:pPr lvl="1"/>
            <a:r>
              <a:rPr lang="fr-FR" dirty="0" smtClean="0"/>
              <a:t>Echocardiographie de stress mais non encore évaluée chez le diabétique</a:t>
            </a:r>
          </a:p>
          <a:p>
            <a:pPr lvl="1"/>
            <a:r>
              <a:rPr lang="fr-FR" dirty="0" smtClean="0"/>
              <a:t>ECG d’effort+++ (VPN 85%)</a:t>
            </a:r>
          </a:p>
          <a:p>
            <a:pPr lvl="1"/>
            <a:r>
              <a:rPr lang="fr-FR" dirty="0" smtClean="0"/>
              <a:t>Scintigraphie myocardique si impossibilité de l’</a:t>
            </a:r>
            <a:r>
              <a:rPr lang="fr-FR" dirty="0" err="1" smtClean="0"/>
              <a:t>epreuve</a:t>
            </a:r>
            <a:r>
              <a:rPr lang="fr-FR" dirty="0" smtClean="0"/>
              <a:t> d’effort</a:t>
            </a:r>
          </a:p>
          <a:p>
            <a:r>
              <a:rPr lang="fr-FR" dirty="0" smtClean="0"/>
              <a:t>Situations de dépistage bien </a:t>
            </a:r>
            <a:r>
              <a:rPr lang="fr-FR" dirty="0" err="1" smtClean="0"/>
              <a:t>codifées</a:t>
            </a:r>
            <a:endParaRPr lang="fr-F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4" name="Espace réservé du contenu 3"/>
          <p:cNvGraphicFramePr>
            <a:graphicFrameLocks noGrp="1"/>
          </p:cNvGraphicFramePr>
          <p:nvPr>
            <p:ph sz="quarter" idx="1"/>
          </p:nvPr>
        </p:nvGraphicFramePr>
        <p:xfrm>
          <a:off x="914400" y="1447800"/>
          <a:ext cx="7772400" cy="2656840"/>
        </p:xfrm>
        <a:graphic>
          <a:graphicData uri="http://schemas.openxmlformats.org/drawingml/2006/table">
            <a:tbl>
              <a:tblPr firstRow="1" bandRow="1">
                <a:tableStyleId>{5C22544A-7EE6-4342-B048-85BDC9FD1C3A}</a:tableStyleId>
              </a:tblPr>
              <a:tblGrid>
                <a:gridCol w="3886200"/>
                <a:gridCol w="3886200"/>
              </a:tblGrid>
              <a:tr h="370840">
                <a:tc>
                  <a:txBody>
                    <a:bodyPr/>
                    <a:lstStyle/>
                    <a:p>
                      <a:r>
                        <a:rPr lang="fr-FR" dirty="0" smtClean="0"/>
                        <a:t>Hommes</a:t>
                      </a:r>
                      <a:endParaRPr lang="fr-FR" dirty="0"/>
                    </a:p>
                  </a:txBody>
                  <a:tcPr marL="86362" marR="86362"/>
                </a:tc>
                <a:tc>
                  <a:txBody>
                    <a:bodyPr/>
                    <a:lstStyle/>
                    <a:p>
                      <a:r>
                        <a:rPr lang="fr-FR" dirty="0" smtClean="0"/>
                        <a:t>Femmes</a:t>
                      </a:r>
                      <a:endParaRPr lang="fr-FR" dirty="0"/>
                    </a:p>
                  </a:txBody>
                  <a:tcPr marL="86362" marR="86362"/>
                </a:tc>
              </a:tr>
              <a:tr h="370840">
                <a:tc>
                  <a:txBody>
                    <a:bodyPr/>
                    <a:lstStyle/>
                    <a:p>
                      <a:r>
                        <a:rPr lang="fr-FR" dirty="0" smtClean="0"/>
                        <a:t>≥ 40 ans pour le type 1 ou ≥ 60 ans type 2 avec un des signes suivants:</a:t>
                      </a:r>
                    </a:p>
                    <a:p>
                      <a:pPr lvl="1">
                        <a:buFont typeface="Arial" pitchFamily="34" charset="0"/>
                        <a:buChar char="•"/>
                      </a:pPr>
                      <a:r>
                        <a:rPr lang="fr-FR" dirty="0" smtClean="0"/>
                        <a:t>Néphropathie</a:t>
                      </a:r>
                    </a:p>
                    <a:p>
                      <a:pPr lvl="1">
                        <a:buFont typeface="Arial" pitchFamily="34" charset="0"/>
                        <a:buChar char="•"/>
                      </a:pPr>
                      <a:r>
                        <a:rPr lang="fr-FR" dirty="0" err="1" smtClean="0"/>
                        <a:t>Microalbuminurie</a:t>
                      </a:r>
                      <a:endParaRPr lang="fr-FR" dirty="0" smtClean="0"/>
                    </a:p>
                    <a:p>
                      <a:pPr lvl="1">
                        <a:buFont typeface="Arial" pitchFamily="34" charset="0"/>
                        <a:buChar char="•"/>
                      </a:pPr>
                      <a:r>
                        <a:rPr lang="fr-FR" dirty="0" smtClean="0"/>
                        <a:t>Artérites des MI</a:t>
                      </a:r>
                    </a:p>
                    <a:p>
                      <a:pPr lvl="1">
                        <a:buFont typeface="Arial" pitchFamily="34" charset="0"/>
                        <a:buChar char="•"/>
                      </a:pPr>
                      <a:r>
                        <a:rPr lang="fr-FR" dirty="0" err="1" smtClean="0"/>
                        <a:t>ATCDs</a:t>
                      </a:r>
                      <a:r>
                        <a:rPr lang="fr-FR" baseline="0" dirty="0" smtClean="0"/>
                        <a:t> d’AVC</a:t>
                      </a:r>
                    </a:p>
                    <a:p>
                      <a:pPr lvl="1">
                        <a:buFont typeface="Arial" pitchFamily="34" charset="0"/>
                        <a:buChar char="•"/>
                      </a:pPr>
                      <a:r>
                        <a:rPr lang="fr-FR" baseline="0" dirty="0" smtClean="0"/>
                        <a:t>Tabagisme majeur ou ancien</a:t>
                      </a:r>
                    </a:p>
                    <a:p>
                      <a:pPr lvl="1">
                        <a:buFont typeface="Arial" pitchFamily="34" charset="0"/>
                        <a:buChar char="•"/>
                      </a:pPr>
                      <a:r>
                        <a:rPr lang="fr-FR" baseline="0" dirty="0" smtClean="0"/>
                        <a:t>Association HTA-tabac-dyslipidémie</a:t>
                      </a:r>
                      <a:endParaRPr lang="fr-FR" dirty="0"/>
                    </a:p>
                  </a:txBody>
                  <a:tcPr marL="86362" marR="86362"/>
                </a:tc>
                <a:tc>
                  <a:txBody>
                    <a:bodyPr/>
                    <a:lstStyle/>
                    <a:p>
                      <a:r>
                        <a:rPr lang="fr-FR" dirty="0" smtClean="0"/>
                        <a:t>≥ 65 ans avec une des situations suivantes:</a:t>
                      </a:r>
                    </a:p>
                    <a:p>
                      <a:pPr lvl="1">
                        <a:buFont typeface="Arial" pitchFamily="34" charset="0"/>
                        <a:buChar char="•"/>
                      </a:pPr>
                      <a:r>
                        <a:rPr lang="fr-FR" dirty="0" smtClean="0"/>
                        <a:t>Ménopause précoce non substituée</a:t>
                      </a:r>
                    </a:p>
                    <a:p>
                      <a:pPr lvl="1">
                        <a:buFont typeface="Arial" pitchFamily="34" charset="0"/>
                        <a:buChar char="•"/>
                      </a:pPr>
                      <a:r>
                        <a:rPr lang="fr-FR" dirty="0" smtClean="0"/>
                        <a:t>Artérite</a:t>
                      </a:r>
                    </a:p>
                    <a:p>
                      <a:pPr lvl="1">
                        <a:buFont typeface="Arial" pitchFamily="34" charset="0"/>
                        <a:buChar char="•"/>
                      </a:pPr>
                      <a:r>
                        <a:rPr lang="fr-FR" dirty="0" err="1" smtClean="0"/>
                        <a:t>ATCDs</a:t>
                      </a:r>
                      <a:r>
                        <a:rPr lang="fr-FR" dirty="0" smtClean="0"/>
                        <a:t> d’AVC</a:t>
                      </a:r>
                    </a:p>
                    <a:p>
                      <a:pPr lvl="1">
                        <a:buFont typeface="Arial" pitchFamily="34" charset="0"/>
                        <a:buChar char="•"/>
                      </a:pPr>
                      <a:r>
                        <a:rPr lang="fr-FR" dirty="0" smtClean="0"/>
                        <a:t>Protéinurie avec ou sans insuffisance rénale</a:t>
                      </a:r>
                      <a:endParaRPr lang="fr-FR" dirty="0"/>
                    </a:p>
                  </a:txBody>
                  <a:tcPr marL="86362" marR="86362"/>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p:txBody>
          <a:bodyPr/>
          <a:lstStyle/>
          <a:p>
            <a:r>
              <a:rPr lang="fr-FR" dirty="0" smtClean="0"/>
              <a:t>Une coronarographie est impérative en cas de positivité de ces tests</a:t>
            </a:r>
          </a:p>
          <a:p>
            <a:r>
              <a:rPr lang="fr-FR" dirty="0" smtClean="0"/>
              <a:t>Éventuellement programmer un geste de revascularisation au dépend de l’acte chirurgical qui sera retardé dans les limites du possible</a:t>
            </a:r>
          </a:p>
          <a:p>
            <a:r>
              <a:rPr lang="fr-FR" dirty="0" smtClean="0"/>
              <a:t>Discuter la mise sous IEC du diabétique ayant été victime d’un IDM (réduction très importante de la mortalité de 3,2% à 6 mois selon GISI-3 et selon EUROPA)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Complications cardiovasculaire</a:t>
            </a:r>
            <a:br>
              <a:rPr lang="fr-FR" dirty="0" smtClean="0"/>
            </a:br>
            <a:r>
              <a:rPr lang="fr-FR" sz="2800" dirty="0" smtClean="0"/>
              <a:t>2-l’HTA</a:t>
            </a:r>
            <a:endParaRPr lang="fr-FR" dirty="0"/>
          </a:p>
        </p:txBody>
      </p:sp>
      <p:sp>
        <p:nvSpPr>
          <p:cNvPr id="3" name="Espace réservé du contenu 2"/>
          <p:cNvSpPr>
            <a:spLocks noGrp="1"/>
          </p:cNvSpPr>
          <p:nvPr>
            <p:ph sz="quarter" idx="1"/>
          </p:nvPr>
        </p:nvSpPr>
        <p:spPr/>
        <p:txBody>
          <a:bodyPr>
            <a:normAutofit/>
          </a:bodyPr>
          <a:lstStyle/>
          <a:p>
            <a:r>
              <a:rPr lang="fr-FR" dirty="0" smtClean="0"/>
              <a:t>Présente chez 40 à 60% des diabétiques de type2 favorisée par l’obésité, SAS, tabagisme et l’atteinte rénale</a:t>
            </a:r>
          </a:p>
          <a:p>
            <a:r>
              <a:rPr lang="fr-FR" dirty="0" smtClean="0"/>
              <a:t>Selon UKPDS le niveau </a:t>
            </a:r>
            <a:r>
              <a:rPr lang="fr-FR" dirty="0" err="1" smtClean="0"/>
              <a:t>tensionnel</a:t>
            </a:r>
            <a:r>
              <a:rPr lang="fr-FR" dirty="0" smtClean="0"/>
              <a:t> optimal évitant la survenue ou la progression des micro et macro angiopathie est STRICTEMENT inférieur à 130/80 </a:t>
            </a:r>
            <a:r>
              <a:rPr lang="fr-FR" dirty="0" err="1" smtClean="0"/>
              <a:t>mmHg</a:t>
            </a:r>
            <a:endParaRPr lang="fr-FR" dirty="0" smtClean="0"/>
          </a:p>
          <a:p>
            <a:r>
              <a:rPr lang="fr-FR" dirty="0" smtClean="0"/>
              <a:t>Impérativité de cet objectif en </a:t>
            </a:r>
            <a:r>
              <a:rPr lang="fr-FR" dirty="0" err="1" smtClean="0"/>
              <a:t>périopératoire</a:t>
            </a:r>
            <a:r>
              <a:rPr lang="fr-FR" dirty="0" smtClean="0"/>
              <a:t> pouvant </a:t>
            </a:r>
            <a:r>
              <a:rPr lang="fr-FR" dirty="0" err="1" smtClean="0"/>
              <a:t>meme</a:t>
            </a:r>
            <a:r>
              <a:rPr lang="fr-FR" dirty="0" smtClean="0"/>
              <a:t> nécessiter l’association de plusieurs anti HTA incluant un thiazidique selon l’AFSSAPS</a:t>
            </a:r>
          </a:p>
          <a:p>
            <a:pPr>
              <a:buNone/>
            </a:pPr>
            <a:endParaRPr lang="fr-FR"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Complications cardiovasculaire</a:t>
            </a:r>
            <a:br>
              <a:rPr lang="fr-FR" dirty="0" smtClean="0"/>
            </a:br>
            <a:r>
              <a:rPr lang="fr-FR" sz="2800" dirty="0" smtClean="0"/>
              <a:t>3-la cardiomyopathie diabétique</a:t>
            </a:r>
            <a:endParaRPr lang="fr-FR" dirty="0"/>
          </a:p>
        </p:txBody>
      </p:sp>
      <p:sp>
        <p:nvSpPr>
          <p:cNvPr id="3" name="Espace réservé du contenu 2"/>
          <p:cNvSpPr>
            <a:spLocks noGrp="1"/>
          </p:cNvSpPr>
          <p:nvPr>
            <p:ph sz="quarter" idx="1"/>
          </p:nvPr>
        </p:nvSpPr>
        <p:spPr/>
        <p:txBody>
          <a:bodyPr>
            <a:normAutofit/>
          </a:bodyPr>
          <a:lstStyle/>
          <a:p>
            <a:r>
              <a:rPr lang="fr-FR" dirty="0" smtClean="0"/>
              <a:t>Apparait après 3 à 5 ans d’évolution du diabète</a:t>
            </a:r>
          </a:p>
          <a:p>
            <a:r>
              <a:rPr lang="fr-FR" dirty="0" smtClean="0"/>
              <a:t>Décrite après l’apparition </a:t>
            </a:r>
            <a:r>
              <a:rPr lang="fr-FR" dirty="0" err="1" smtClean="0"/>
              <a:t>peropératoire</a:t>
            </a:r>
            <a:r>
              <a:rPr lang="fr-FR" dirty="0" smtClean="0"/>
              <a:t> de tableaux de défaillances cardiaque gauche avec troubles du rythme en l’absence de toute cardiopathie ischémique ou hypertensive</a:t>
            </a:r>
          </a:p>
          <a:p>
            <a:r>
              <a:rPr lang="fr-FR" dirty="0" smtClean="0"/>
              <a:t>Va d’un simple trouble de la relaxation ventriculaire à une insuffisance cardiaque congestive en passant par une dysfonction diastolique avec élévation des pressions de remplissage du VG avec une fonction systolique volontiers préservée </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Selon </a:t>
            </a:r>
            <a:r>
              <a:rPr lang="fr-FR" dirty="0" err="1" smtClean="0"/>
              <a:t>Zoneraich</a:t>
            </a:r>
            <a:r>
              <a:rPr lang="fr-FR" dirty="0" smtClean="0"/>
              <a:t>, elle est corrélée à la gravité de la micro angiopathie rétinienne ainsi qu’à la qualité de l’équilibre glycémique</a:t>
            </a:r>
          </a:p>
          <a:p>
            <a:pPr>
              <a:buNone/>
            </a:pPr>
            <a:r>
              <a:rPr lang="fr-FR" dirty="0" smtClean="0"/>
              <a:t>→ des lésions importantes au fond d’œil ou </a:t>
            </a:r>
            <a:r>
              <a:rPr lang="fr-FR" smtClean="0"/>
              <a:t>HbA1C </a:t>
            </a:r>
            <a:r>
              <a:rPr lang="fr-FR" sz="4000" smtClean="0"/>
              <a:t>›</a:t>
            </a:r>
            <a:r>
              <a:rPr lang="fr-FR" smtClean="0"/>
              <a:t> 7%</a:t>
            </a:r>
            <a:r>
              <a:rPr lang="fr-FR" sz="4000" smtClean="0"/>
              <a:t> </a:t>
            </a:r>
            <a:r>
              <a:rPr lang="fr-FR" smtClean="0"/>
              <a:t>imposent </a:t>
            </a:r>
            <a:r>
              <a:rPr lang="fr-FR" dirty="0" smtClean="0"/>
              <a:t>donc la réalisation d’une échocardiographie doppler avant une chirurgie classée majeur ou hémorragique; une </a:t>
            </a:r>
            <a:r>
              <a:rPr lang="fr-FR" dirty="0" err="1" smtClean="0"/>
              <a:t>FeVG</a:t>
            </a:r>
            <a:r>
              <a:rPr lang="fr-FR" dirty="0" smtClean="0"/>
              <a:t> ≤ 35% constitue un facteur de risque opératoire majeur</a:t>
            </a: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Dépistage cardiomyopathie diabétique</a:t>
            </a:r>
            <a:br>
              <a:rPr lang="fr-FR" dirty="0" smtClean="0"/>
            </a:br>
            <a:r>
              <a:rPr lang="fr-FR" sz="2000" dirty="0" err="1" smtClean="0"/>
              <a:t>anesthesiology</a:t>
            </a:r>
            <a:r>
              <a:rPr lang="fr-FR" sz="2000" dirty="0" smtClean="0"/>
              <a:t> 2008</a:t>
            </a:r>
            <a:endParaRPr lang="fr-FR" dirty="0"/>
          </a:p>
        </p:txBody>
      </p:sp>
      <p:graphicFrame>
        <p:nvGraphicFramePr>
          <p:cNvPr id="6" name="Espace réservé du contenu 5"/>
          <p:cNvGraphicFramePr>
            <a:graphicFrameLocks noGrp="1"/>
          </p:cNvGraphicFramePr>
          <p:nvPr>
            <p:ph sz="quarter" idx="1"/>
          </p:nvPr>
        </p:nvGraphicFramePr>
        <p:xfrm>
          <a:off x="914400" y="1447800"/>
          <a:ext cx="7872442" cy="46244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sz="quarter" idx="1"/>
          </p:nvPr>
        </p:nvSpPr>
        <p:spPr>
          <a:xfrm>
            <a:off x="428596" y="1928802"/>
            <a:ext cx="8229600" cy="3686188"/>
          </a:xfrm>
        </p:spPr>
        <p:txBody>
          <a:bodyPr/>
          <a:lstStyle/>
          <a:p>
            <a:r>
              <a:rPr lang="fr-FR" dirty="0" smtClean="0"/>
              <a:t>Introduction</a:t>
            </a:r>
          </a:p>
          <a:p>
            <a:r>
              <a:rPr lang="fr-FR" dirty="0" smtClean="0"/>
              <a:t>Epidémiologie</a:t>
            </a:r>
          </a:p>
          <a:p>
            <a:r>
              <a:rPr lang="fr-FR" dirty="0" smtClean="0"/>
              <a:t>Diagnostic et classification</a:t>
            </a:r>
          </a:p>
          <a:p>
            <a:r>
              <a:rPr lang="fr-FR" dirty="0" smtClean="0"/>
              <a:t>Prise en charge anesthésique</a:t>
            </a:r>
          </a:p>
          <a:p>
            <a:r>
              <a:rPr lang="fr-FR" dirty="0" smtClean="0"/>
              <a:t>Contrôle glycémique per opératoire</a:t>
            </a:r>
          </a:p>
          <a:p>
            <a:r>
              <a:rPr lang="fr-FR" dirty="0" smtClean="0"/>
              <a:t>Conclusion</a:t>
            </a:r>
          </a:p>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neuropathies</a:t>
            </a:r>
            <a:br>
              <a:rPr lang="fr-FR" dirty="0" smtClean="0"/>
            </a:br>
            <a:r>
              <a:rPr lang="fr-FR" sz="2800" dirty="0" smtClean="0"/>
              <a:t>1-les neuropathies </a:t>
            </a:r>
            <a:r>
              <a:rPr lang="fr-FR" sz="2800" dirty="0" err="1" smtClean="0"/>
              <a:t>dysautonomiques</a:t>
            </a:r>
            <a:endParaRPr lang="fr-FR" dirty="0"/>
          </a:p>
        </p:txBody>
      </p:sp>
      <p:sp>
        <p:nvSpPr>
          <p:cNvPr id="3" name="Espace réservé du contenu 2"/>
          <p:cNvSpPr>
            <a:spLocks noGrp="1"/>
          </p:cNvSpPr>
          <p:nvPr>
            <p:ph sz="quarter" idx="1"/>
          </p:nvPr>
        </p:nvSpPr>
        <p:spPr/>
        <p:txBody>
          <a:bodyPr/>
          <a:lstStyle/>
          <a:p>
            <a:r>
              <a:rPr lang="fr-FR" dirty="0" smtClean="0"/>
              <a:t>Fait suite à une dégénérescence des fibres ortho et parasympathiques</a:t>
            </a:r>
          </a:p>
          <a:p>
            <a:r>
              <a:rPr lang="fr-FR" dirty="0" smtClean="0"/>
              <a:t>Retrouvée chez 20 à 50% des diabétiques</a:t>
            </a:r>
          </a:p>
          <a:p>
            <a:pPr marL="1042416" lvl="1" indent="-457200">
              <a:buFont typeface="+mj-lt"/>
              <a:buAutoNum type="arabicPeriod"/>
            </a:pPr>
            <a:r>
              <a:rPr lang="fr-FR" dirty="0" smtClean="0"/>
              <a:t>La </a:t>
            </a:r>
            <a:r>
              <a:rPr lang="fr-FR" dirty="0" err="1" smtClean="0"/>
              <a:t>dysautonomie</a:t>
            </a:r>
            <a:r>
              <a:rPr lang="fr-FR" dirty="0" smtClean="0"/>
              <a:t> cardiaque</a:t>
            </a:r>
          </a:p>
          <a:p>
            <a:pPr marL="1042416" lvl="1" indent="-457200">
              <a:buFont typeface="+mj-lt"/>
              <a:buAutoNum type="arabicPeriod"/>
            </a:pPr>
            <a:r>
              <a:rPr lang="fr-FR" dirty="0" smtClean="0"/>
              <a:t>La </a:t>
            </a:r>
            <a:r>
              <a:rPr lang="fr-FR" dirty="0" err="1" smtClean="0"/>
              <a:t>gastroparésie</a:t>
            </a:r>
            <a:r>
              <a:rPr lang="fr-FR" dirty="0" smtClean="0"/>
              <a:t> diabétique</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Dysautonomie</a:t>
            </a:r>
            <a:r>
              <a:rPr lang="fr-FR" dirty="0" smtClean="0"/>
              <a:t> cardiaque</a:t>
            </a:r>
            <a:endParaRPr lang="fr-FR" dirty="0"/>
          </a:p>
        </p:txBody>
      </p:sp>
      <p:sp>
        <p:nvSpPr>
          <p:cNvPr id="3" name="Espace réservé du contenu 2"/>
          <p:cNvSpPr>
            <a:spLocks noGrp="1"/>
          </p:cNvSpPr>
          <p:nvPr>
            <p:ph sz="quarter" idx="1"/>
          </p:nvPr>
        </p:nvSpPr>
        <p:spPr/>
        <p:txBody>
          <a:bodyPr>
            <a:normAutofit fontScale="92500"/>
          </a:bodyPr>
          <a:lstStyle/>
          <a:p>
            <a:r>
              <a:rPr lang="fr-FR" dirty="0" smtClean="0"/>
              <a:t>↓ de l’activité du système vagal et maintien de l’activité du système sympathique</a:t>
            </a:r>
          </a:p>
          <a:p>
            <a:r>
              <a:rPr lang="fr-FR" dirty="0" smtClean="0"/>
              <a:t>Risque d’IMS, troubles du rythme </a:t>
            </a:r>
          </a:p>
          <a:p>
            <a:r>
              <a:rPr lang="fr-FR" dirty="0" smtClean="0"/>
              <a:t>Instabilité hémodynamique per opératoire++</a:t>
            </a:r>
          </a:p>
          <a:p>
            <a:r>
              <a:rPr lang="fr-FR" dirty="0" smtClean="0"/>
              <a:t>La variabilité de la longueur de l’intervalle QT semble </a:t>
            </a:r>
            <a:r>
              <a:rPr lang="fr-FR" dirty="0" err="1" smtClean="0"/>
              <a:t>etre</a:t>
            </a:r>
            <a:r>
              <a:rPr lang="fr-FR" dirty="0" smtClean="0"/>
              <a:t> un marqueur prédictif de l’instabilité </a:t>
            </a:r>
            <a:r>
              <a:rPr lang="fr-FR" dirty="0" err="1" smtClean="0"/>
              <a:t>periopératoire</a:t>
            </a:r>
            <a:r>
              <a:rPr lang="fr-FR" dirty="0" smtClean="0"/>
              <a:t> selon Clarke et Al et de survenu d’arythmies ventriculaire selon </a:t>
            </a:r>
            <a:r>
              <a:rPr lang="fr-FR" dirty="0" err="1" smtClean="0"/>
              <a:t>Lindgren</a:t>
            </a:r>
            <a:r>
              <a:rPr lang="fr-FR" dirty="0" smtClean="0"/>
              <a:t> el Al</a:t>
            </a:r>
          </a:p>
          <a:p>
            <a:r>
              <a:rPr lang="fr-FR" dirty="0" smtClean="0"/>
              <a:t>Cet instabilité  traduit la difficulté d’adaptation soit à l’</a:t>
            </a:r>
            <a:r>
              <a:rPr lang="fr-FR" dirty="0" err="1" smtClean="0"/>
              <a:t>hypovolémie</a:t>
            </a:r>
            <a:r>
              <a:rPr lang="fr-FR" dirty="0" smtClean="0"/>
              <a:t>, soit à l’administration de produits </a:t>
            </a:r>
            <a:r>
              <a:rPr lang="fr-FR" dirty="0" err="1" smtClean="0"/>
              <a:t>vasoplégiants</a:t>
            </a:r>
            <a:endParaRPr lang="fr-FR" dirty="0" smtClean="0"/>
          </a:p>
          <a:p>
            <a:r>
              <a:rPr lang="fr-FR" dirty="0" smtClean="0"/>
              <a:t>Plus récemment risque aussi d’une </a:t>
            </a:r>
            <a:r>
              <a:rPr lang="fr-FR" dirty="0" err="1" smtClean="0"/>
              <a:t>hypothérmie</a:t>
            </a:r>
            <a:r>
              <a:rPr lang="fr-FR" dirty="0" smtClean="0"/>
              <a:t> per opératoire selon </a:t>
            </a:r>
            <a:r>
              <a:rPr lang="fr-FR" dirty="0" err="1" smtClean="0"/>
              <a:t>Ogawa</a:t>
            </a:r>
            <a:r>
              <a:rPr lang="fr-FR" dirty="0" smtClean="0"/>
              <a:t> et Al</a:t>
            </a: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Gastroparésie</a:t>
            </a:r>
            <a:r>
              <a:rPr lang="fr-FR" dirty="0" smtClean="0"/>
              <a:t> diabétique</a:t>
            </a:r>
            <a:endParaRPr lang="fr-FR" dirty="0"/>
          </a:p>
        </p:txBody>
      </p:sp>
      <p:sp>
        <p:nvSpPr>
          <p:cNvPr id="3" name="Espace réservé du contenu 2"/>
          <p:cNvSpPr>
            <a:spLocks noGrp="1"/>
          </p:cNvSpPr>
          <p:nvPr>
            <p:ph sz="quarter" idx="1"/>
          </p:nvPr>
        </p:nvSpPr>
        <p:spPr/>
        <p:txBody>
          <a:bodyPr>
            <a:normAutofit/>
          </a:bodyPr>
          <a:lstStyle/>
          <a:p>
            <a:r>
              <a:rPr lang="fr-FR" dirty="0" smtClean="0"/>
              <a:t>Altération de la motricité </a:t>
            </a:r>
            <a:r>
              <a:rPr lang="fr-FR" dirty="0" err="1" smtClean="0"/>
              <a:t>oesophagienne</a:t>
            </a:r>
            <a:r>
              <a:rPr lang="fr-FR" dirty="0" smtClean="0"/>
              <a:t> avec diminution du tonus du SIO</a:t>
            </a:r>
          </a:p>
          <a:p>
            <a:r>
              <a:rPr lang="fr-FR" dirty="0" smtClean="0"/>
              <a:t>Déséquilibre entre ∑ et para∑ mais aussi une modification hormonale intervient aussi: la </a:t>
            </a:r>
            <a:r>
              <a:rPr lang="fr-FR" dirty="0" err="1" smtClean="0"/>
              <a:t>motiline</a:t>
            </a:r>
            <a:endParaRPr lang="fr-FR" dirty="0" smtClean="0"/>
          </a:p>
          <a:p>
            <a:pPr>
              <a:buNone/>
            </a:pPr>
            <a:r>
              <a:rPr lang="fr-FR" dirty="0" smtClean="0"/>
              <a:t>→risque de régurgitation à l’induction et en post opératoire</a:t>
            </a:r>
          </a:p>
          <a:p>
            <a:pPr>
              <a:buNone/>
            </a:pPr>
            <a:r>
              <a:rPr lang="fr-FR" dirty="0" smtClean="0"/>
              <a:t>→en présence de </a:t>
            </a:r>
            <a:r>
              <a:rPr lang="fr-FR" dirty="0" err="1" smtClean="0"/>
              <a:t>gastroparésie</a:t>
            </a:r>
            <a:r>
              <a:rPr lang="fr-FR" dirty="0" smtClean="0"/>
              <a:t>, le diabétique est considéré comme estomac plein</a:t>
            </a:r>
          </a:p>
          <a:p>
            <a:pPr>
              <a:buNone/>
            </a:pPr>
            <a:r>
              <a:rPr lang="fr-FR" dirty="0" smtClean="0"/>
              <a:t>→ érythromycine, agoniste de la </a:t>
            </a:r>
            <a:r>
              <a:rPr lang="fr-FR" dirty="0" err="1" smtClean="0"/>
              <a:t>motiline</a:t>
            </a:r>
            <a:r>
              <a:rPr lang="fr-FR" dirty="0" smtClean="0"/>
              <a:t>, semble </a:t>
            </a:r>
            <a:r>
              <a:rPr lang="fr-FR" dirty="0" err="1" smtClean="0"/>
              <a:t>etre</a:t>
            </a:r>
            <a:r>
              <a:rPr lang="fr-FR" dirty="0" smtClean="0"/>
              <a:t> </a:t>
            </a:r>
            <a:r>
              <a:rPr lang="fr-FR" dirty="0" err="1" smtClean="0"/>
              <a:t>interressant</a:t>
            </a:r>
            <a:r>
              <a:rPr lang="fr-FR" dirty="0" smtClean="0"/>
              <a:t> chez les </a:t>
            </a:r>
            <a:r>
              <a:rPr lang="fr-FR" dirty="0" err="1" smtClean="0"/>
              <a:t>gastroparésiques</a:t>
            </a:r>
            <a:r>
              <a:rPr lang="fr-FR" dirty="0" smtClean="0"/>
              <a:t> (200 mg in IV 2h avant l’induction)</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gastroparésie.jpg"/>
          <p:cNvPicPr>
            <a:picLocks noGrp="1" noChangeAspect="1"/>
          </p:cNvPicPr>
          <p:nvPr>
            <p:ph sz="quarter" idx="1"/>
          </p:nvPr>
        </p:nvPicPr>
        <p:blipFill>
          <a:blip r:embed="rId2"/>
          <a:stretch>
            <a:fillRect/>
          </a:stretch>
        </p:blipFill>
        <p:spPr>
          <a:xfrm>
            <a:off x="1071538" y="2143116"/>
            <a:ext cx="3857652" cy="3214710"/>
          </a:xfrm>
        </p:spPr>
      </p:pic>
      <p:pic>
        <p:nvPicPr>
          <p:cNvPr id="5" name="Image 4" descr="gastroparésie2.jpg"/>
          <p:cNvPicPr>
            <a:picLocks noChangeAspect="1"/>
          </p:cNvPicPr>
          <p:nvPr/>
        </p:nvPicPr>
        <p:blipFill>
          <a:blip r:embed="rId3"/>
          <a:stretch>
            <a:fillRect/>
          </a:stretch>
        </p:blipFill>
        <p:spPr>
          <a:xfrm>
            <a:off x="5286380" y="2428868"/>
            <a:ext cx="3257550" cy="285750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err="1" smtClean="0"/>
              <a:t>Dysautonomie</a:t>
            </a:r>
            <a:r>
              <a:rPr lang="fr-FR" dirty="0" smtClean="0"/>
              <a:t/>
            </a:r>
            <a:br>
              <a:rPr lang="fr-FR" dirty="0" smtClean="0"/>
            </a:br>
            <a:r>
              <a:rPr lang="fr-FR" sz="2800" dirty="0" smtClean="0"/>
              <a:t>clinique</a:t>
            </a:r>
            <a:endParaRPr lang="fr-FR" dirty="0"/>
          </a:p>
        </p:txBody>
      </p:sp>
      <p:graphicFrame>
        <p:nvGraphicFramePr>
          <p:cNvPr id="4" name="Espace réservé du contenu 3"/>
          <p:cNvGraphicFramePr>
            <a:graphicFrameLocks noGrp="1"/>
          </p:cNvGraphicFramePr>
          <p:nvPr>
            <p:ph sz="quarter" idx="1"/>
          </p:nvPr>
        </p:nvGraphicFramePr>
        <p:xfrm>
          <a:off x="914400" y="1447800"/>
          <a:ext cx="7772400" cy="4114800"/>
        </p:xfrm>
        <a:graphic>
          <a:graphicData uri="http://schemas.openxmlformats.org/drawingml/2006/table">
            <a:tbl>
              <a:tblPr firstRow="1" bandRow="1">
                <a:tableStyleId>{5C22544A-7EE6-4342-B048-85BDC9FD1C3A}</a:tableStyleId>
              </a:tblPr>
              <a:tblGrid>
                <a:gridCol w="3886200"/>
                <a:gridCol w="3886200"/>
              </a:tblGrid>
              <a:tr h="370840">
                <a:tc>
                  <a:txBody>
                    <a:bodyPr/>
                    <a:lstStyle/>
                    <a:p>
                      <a:r>
                        <a:rPr lang="fr-FR" dirty="0" smtClean="0"/>
                        <a:t>Signes cardiovasculaires</a:t>
                      </a:r>
                      <a:endParaRPr lang="fr-FR" dirty="0"/>
                    </a:p>
                  </a:txBody>
                  <a:tcPr marL="86362" marR="86362"/>
                </a:tc>
                <a:tc>
                  <a:txBody>
                    <a:bodyPr/>
                    <a:lstStyle/>
                    <a:p>
                      <a:pPr>
                        <a:buFont typeface="Arial" pitchFamily="34" charset="0"/>
                        <a:buChar char="•"/>
                      </a:pPr>
                      <a:r>
                        <a:rPr lang="fr-FR" dirty="0" smtClean="0"/>
                        <a:t>Tachycardie sinusale</a:t>
                      </a:r>
                    </a:p>
                    <a:p>
                      <a:pPr>
                        <a:buFont typeface="Arial" pitchFamily="34" charset="0"/>
                        <a:buChar char="•"/>
                      </a:pPr>
                      <a:r>
                        <a:rPr lang="fr-FR" dirty="0" smtClean="0"/>
                        <a:t>Allongement de QT</a:t>
                      </a:r>
                    </a:p>
                    <a:p>
                      <a:pPr>
                        <a:buFont typeface="Arial" pitchFamily="34" charset="0"/>
                        <a:buChar char="•"/>
                      </a:pPr>
                      <a:r>
                        <a:rPr lang="fr-FR" dirty="0" smtClean="0"/>
                        <a:t>Troubles du rythme</a:t>
                      </a:r>
                    </a:p>
                    <a:p>
                      <a:pPr>
                        <a:buFont typeface="Arial" pitchFamily="34" charset="0"/>
                        <a:buChar char="•"/>
                      </a:pPr>
                      <a:r>
                        <a:rPr lang="fr-FR" dirty="0" smtClean="0"/>
                        <a:t>Hypotension orthostatique/labilité de la pression artérielle</a:t>
                      </a:r>
                    </a:p>
                    <a:p>
                      <a:pPr>
                        <a:buFont typeface="Arial" pitchFamily="34" charset="0"/>
                        <a:buChar char="•"/>
                      </a:pPr>
                      <a:r>
                        <a:rPr lang="fr-FR" dirty="0" smtClean="0"/>
                        <a:t>IMS</a:t>
                      </a:r>
                      <a:endParaRPr lang="fr-FR" dirty="0"/>
                    </a:p>
                  </a:txBody>
                  <a:tcPr marL="86362" marR="86362"/>
                </a:tc>
              </a:tr>
              <a:tr h="370840">
                <a:tc>
                  <a:txBody>
                    <a:bodyPr/>
                    <a:lstStyle/>
                    <a:p>
                      <a:r>
                        <a:rPr lang="fr-FR" dirty="0" smtClean="0"/>
                        <a:t>signes</a:t>
                      </a:r>
                      <a:r>
                        <a:rPr lang="fr-FR" baseline="0" dirty="0" smtClean="0"/>
                        <a:t> digestifs</a:t>
                      </a:r>
                      <a:endParaRPr lang="fr-FR" dirty="0"/>
                    </a:p>
                  </a:txBody>
                  <a:tcPr marL="86362" marR="86362"/>
                </a:tc>
                <a:tc>
                  <a:txBody>
                    <a:bodyPr/>
                    <a:lstStyle/>
                    <a:p>
                      <a:pPr>
                        <a:buFont typeface="Arial" pitchFamily="34" charset="0"/>
                        <a:buChar char="•"/>
                      </a:pPr>
                      <a:r>
                        <a:rPr lang="fr-FR" dirty="0" smtClean="0"/>
                        <a:t>Dysphagie</a:t>
                      </a:r>
                    </a:p>
                    <a:p>
                      <a:pPr>
                        <a:buFont typeface="Arial" pitchFamily="34" charset="0"/>
                        <a:buChar char="•"/>
                      </a:pPr>
                      <a:r>
                        <a:rPr lang="fr-FR" dirty="0" smtClean="0"/>
                        <a:t>Nausées-vomissements</a:t>
                      </a:r>
                    </a:p>
                    <a:p>
                      <a:pPr>
                        <a:buFont typeface="Arial" pitchFamily="34" charset="0"/>
                        <a:buChar char="•"/>
                      </a:pPr>
                      <a:r>
                        <a:rPr lang="fr-FR" dirty="0" smtClean="0"/>
                        <a:t>Diarrhées nocturnes</a:t>
                      </a:r>
                      <a:endParaRPr lang="fr-FR" dirty="0"/>
                    </a:p>
                  </a:txBody>
                  <a:tcPr marL="86362" marR="86362"/>
                </a:tc>
              </a:tr>
              <a:tr h="370840">
                <a:tc>
                  <a:txBody>
                    <a:bodyPr/>
                    <a:lstStyle/>
                    <a:p>
                      <a:r>
                        <a:rPr lang="fr-FR" dirty="0" smtClean="0"/>
                        <a:t>autres</a:t>
                      </a:r>
                      <a:endParaRPr lang="fr-FR" dirty="0"/>
                    </a:p>
                  </a:txBody>
                  <a:tcPr marL="86362" marR="86362"/>
                </a:tc>
                <a:tc>
                  <a:txBody>
                    <a:bodyPr/>
                    <a:lstStyle/>
                    <a:p>
                      <a:pPr>
                        <a:buFont typeface="Arial" pitchFamily="34" charset="0"/>
                        <a:buChar char="•"/>
                      </a:pPr>
                      <a:r>
                        <a:rPr lang="fr-FR" dirty="0" smtClean="0"/>
                        <a:t>Signes urologique</a:t>
                      </a:r>
                    </a:p>
                    <a:p>
                      <a:pPr>
                        <a:buFont typeface="Arial" pitchFamily="34" charset="0"/>
                        <a:buChar char="•"/>
                      </a:pPr>
                      <a:r>
                        <a:rPr lang="fr-FR" dirty="0" smtClean="0"/>
                        <a:t>SAS</a:t>
                      </a:r>
                    </a:p>
                    <a:p>
                      <a:pPr>
                        <a:buFont typeface="Arial" pitchFamily="34" charset="0"/>
                        <a:buChar char="•"/>
                      </a:pPr>
                      <a:r>
                        <a:rPr lang="fr-FR" dirty="0" smtClean="0"/>
                        <a:t>Suppression</a:t>
                      </a:r>
                      <a:r>
                        <a:rPr lang="fr-FR" baseline="0" dirty="0" smtClean="0"/>
                        <a:t> de signes clinique accompagnant l’hypoglycémie</a:t>
                      </a:r>
                    </a:p>
                    <a:p>
                      <a:pPr>
                        <a:buFont typeface="Arial" pitchFamily="34" charset="0"/>
                        <a:buChar char="•"/>
                      </a:pPr>
                      <a:r>
                        <a:rPr lang="fr-FR" baseline="0" dirty="0" smtClean="0"/>
                        <a:t>Hypo-hyperthermie</a:t>
                      </a:r>
                      <a:endParaRPr lang="fr-FR" dirty="0"/>
                    </a:p>
                  </a:txBody>
                  <a:tcPr marL="86362" marR="86362"/>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Score de </a:t>
            </a:r>
            <a:r>
              <a:rPr lang="fr-FR" dirty="0" err="1" smtClean="0"/>
              <a:t>dysautonomie</a:t>
            </a:r>
            <a:r>
              <a:rPr lang="fr-FR" dirty="0" smtClean="0"/>
              <a:t> diabétique</a:t>
            </a:r>
            <a:endParaRPr lang="fr-FR" dirty="0"/>
          </a:p>
        </p:txBody>
      </p:sp>
      <p:graphicFrame>
        <p:nvGraphicFramePr>
          <p:cNvPr id="4" name="Espace réservé du contenu 3"/>
          <p:cNvGraphicFramePr>
            <a:graphicFrameLocks noGrp="1"/>
          </p:cNvGraphicFramePr>
          <p:nvPr>
            <p:ph sz="quarter" idx="1"/>
          </p:nvPr>
        </p:nvGraphicFramePr>
        <p:xfrm>
          <a:off x="428596" y="1571612"/>
          <a:ext cx="8229600" cy="49428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fr-FR" dirty="0" smtClean="0"/>
                        <a:t>Tests </a:t>
                      </a:r>
                      <a:endParaRPr lang="fr-FR" dirty="0"/>
                    </a:p>
                  </a:txBody>
                  <a:tcPr/>
                </a:tc>
                <a:tc>
                  <a:txBody>
                    <a:bodyPr/>
                    <a:lstStyle/>
                    <a:p>
                      <a:r>
                        <a:rPr lang="fr-FR" dirty="0" smtClean="0"/>
                        <a:t>Résultats </a:t>
                      </a:r>
                      <a:endParaRPr lang="fr-FR" dirty="0"/>
                    </a:p>
                  </a:txBody>
                  <a:tcPr/>
                </a:tc>
                <a:tc>
                  <a:txBody>
                    <a:bodyPr/>
                    <a:lstStyle/>
                    <a:p>
                      <a:r>
                        <a:rPr lang="fr-FR" dirty="0" smtClean="0"/>
                        <a:t>Scores </a:t>
                      </a:r>
                      <a:endParaRPr lang="fr-FR" dirty="0"/>
                    </a:p>
                  </a:txBody>
                  <a:tcPr/>
                </a:tc>
              </a:tr>
              <a:tr h="370840">
                <a:tc>
                  <a:txBody>
                    <a:bodyPr/>
                    <a:lstStyle/>
                    <a:p>
                      <a:r>
                        <a:rPr lang="fr-FR" dirty="0" smtClean="0"/>
                        <a:t>↓ de la PA orthostatique</a:t>
                      </a:r>
                      <a:endParaRPr lang="fr-FR" dirty="0"/>
                    </a:p>
                  </a:txBody>
                  <a:tcPr/>
                </a:tc>
                <a:tc>
                  <a:txBody>
                    <a:bodyPr/>
                    <a:lstStyle/>
                    <a:p>
                      <a:pPr>
                        <a:buFont typeface="Arial" pitchFamily="34" charset="0"/>
                        <a:buChar char="•"/>
                      </a:pPr>
                      <a:r>
                        <a:rPr lang="fr-FR" dirty="0" smtClean="0"/>
                        <a:t>≤10</a:t>
                      </a:r>
                    </a:p>
                    <a:p>
                      <a:pPr>
                        <a:buFont typeface="Arial" pitchFamily="34" charset="0"/>
                        <a:buChar char="•"/>
                      </a:pPr>
                      <a:r>
                        <a:rPr lang="fr-FR" dirty="0" smtClean="0"/>
                        <a:t>11-29</a:t>
                      </a:r>
                    </a:p>
                    <a:p>
                      <a:pPr>
                        <a:buFont typeface="Arial" pitchFamily="34" charset="0"/>
                        <a:buChar char="•"/>
                      </a:pPr>
                      <a:r>
                        <a:rPr lang="fr-FR" dirty="0" smtClean="0"/>
                        <a:t>≥30</a:t>
                      </a:r>
                      <a:endParaRPr lang="fr-FR" dirty="0"/>
                    </a:p>
                  </a:txBody>
                  <a:tcPr/>
                </a:tc>
                <a:tc>
                  <a:txBody>
                    <a:bodyPr/>
                    <a:lstStyle/>
                    <a:p>
                      <a:pPr marL="342900" indent="-342900">
                        <a:buFont typeface="+mj-lt"/>
                        <a:buAutoNum type="arabicPeriod"/>
                      </a:pPr>
                      <a:r>
                        <a:rPr lang="fr-FR" dirty="0" smtClean="0"/>
                        <a:t>0</a:t>
                      </a:r>
                    </a:p>
                    <a:p>
                      <a:pPr marL="342900" indent="-342900">
                        <a:buFont typeface="+mj-lt"/>
                        <a:buAutoNum type="arabicPeriod"/>
                      </a:pPr>
                      <a:r>
                        <a:rPr lang="fr-FR" dirty="0" smtClean="0"/>
                        <a:t>0,5</a:t>
                      </a:r>
                    </a:p>
                    <a:p>
                      <a:pPr marL="342900" indent="-342900">
                        <a:buFont typeface="+mj-lt"/>
                        <a:buAutoNum type="arabicPeriod"/>
                      </a:pPr>
                      <a:r>
                        <a:rPr lang="fr-FR" dirty="0" smtClean="0"/>
                        <a:t>1</a:t>
                      </a:r>
                      <a:endParaRPr lang="fr-FR" dirty="0"/>
                    </a:p>
                  </a:txBody>
                  <a:tcPr/>
                </a:tc>
              </a:tr>
              <a:tr h="370840">
                <a:tc>
                  <a:txBody>
                    <a:bodyPr/>
                    <a:lstStyle/>
                    <a:p>
                      <a:r>
                        <a:rPr lang="fr-FR" dirty="0" smtClean="0"/>
                        <a:t>Quotient des intervalles R-R</a:t>
                      </a:r>
                      <a:r>
                        <a:rPr lang="fr-FR" baseline="0" dirty="0" smtClean="0"/>
                        <a:t> lors de l’orthostatisme</a:t>
                      </a:r>
                      <a:endParaRPr lang="fr-FR" dirty="0"/>
                    </a:p>
                  </a:txBody>
                  <a:tcPr/>
                </a:tc>
                <a:tc>
                  <a:txBody>
                    <a:bodyPr/>
                    <a:lstStyle/>
                    <a:p>
                      <a:pPr>
                        <a:buFont typeface="Arial" pitchFamily="34" charset="0"/>
                        <a:buChar char="•"/>
                      </a:pPr>
                      <a:r>
                        <a:rPr lang="fr-FR" dirty="0" smtClean="0"/>
                        <a:t>≥1,04</a:t>
                      </a:r>
                    </a:p>
                    <a:p>
                      <a:pPr>
                        <a:buFont typeface="Arial" pitchFamily="34" charset="0"/>
                        <a:buChar char="•"/>
                      </a:pPr>
                      <a:r>
                        <a:rPr lang="fr-FR" dirty="0" smtClean="0"/>
                        <a:t>1,01-1,03</a:t>
                      </a:r>
                    </a:p>
                    <a:p>
                      <a:pPr>
                        <a:buFont typeface="Arial" pitchFamily="34" charset="0"/>
                        <a:buChar char="•"/>
                      </a:pPr>
                      <a:r>
                        <a:rPr lang="fr-FR" dirty="0" smtClean="0"/>
                        <a:t>≤1</a:t>
                      </a:r>
                      <a:endParaRPr lang="fr-FR" dirty="0"/>
                    </a:p>
                  </a:txBody>
                  <a:tcPr/>
                </a:tc>
                <a:tc>
                  <a:txBody>
                    <a:bodyPr/>
                    <a:lstStyle/>
                    <a:p>
                      <a:pPr marL="342900" indent="-342900">
                        <a:buFont typeface="+mj-lt"/>
                        <a:buAutoNum type="arabicPeriod"/>
                      </a:pPr>
                      <a:r>
                        <a:rPr lang="fr-FR" dirty="0" smtClean="0"/>
                        <a:t>0</a:t>
                      </a:r>
                    </a:p>
                    <a:p>
                      <a:pPr marL="342900" indent="-342900">
                        <a:buFont typeface="+mj-lt"/>
                        <a:buAutoNum type="arabicPeriod"/>
                      </a:pPr>
                      <a:r>
                        <a:rPr lang="fr-FR" dirty="0" smtClean="0"/>
                        <a:t>0,5</a:t>
                      </a:r>
                    </a:p>
                    <a:p>
                      <a:pPr marL="342900" indent="-342900">
                        <a:buFont typeface="+mj-lt"/>
                        <a:buAutoNum type="arabicPeriod"/>
                      </a:pPr>
                      <a:r>
                        <a:rPr lang="fr-FR" dirty="0" smtClean="0"/>
                        <a:t>1</a:t>
                      </a:r>
                      <a:endParaRPr lang="fr-FR" dirty="0"/>
                    </a:p>
                  </a:txBody>
                  <a:tcPr/>
                </a:tc>
              </a:tr>
              <a:tr h="370840">
                <a:tc>
                  <a:txBody>
                    <a:bodyPr/>
                    <a:lstStyle/>
                    <a:p>
                      <a:r>
                        <a:rPr lang="fr-FR" dirty="0" smtClean="0"/>
                        <a:t>↑ de la PAD lors du test de préhension*</a:t>
                      </a:r>
                      <a:endParaRPr lang="fr-FR" dirty="0"/>
                    </a:p>
                  </a:txBody>
                  <a:tcPr/>
                </a:tc>
                <a:tc>
                  <a:txBody>
                    <a:bodyPr/>
                    <a:lstStyle/>
                    <a:p>
                      <a:pPr>
                        <a:buFont typeface="Arial" pitchFamily="34" charset="0"/>
                        <a:buChar char="•"/>
                      </a:pPr>
                      <a:r>
                        <a:rPr lang="fr-FR" dirty="0" smtClean="0"/>
                        <a:t>≥16</a:t>
                      </a:r>
                    </a:p>
                    <a:p>
                      <a:pPr>
                        <a:buFont typeface="Arial" pitchFamily="34" charset="0"/>
                        <a:buChar char="•"/>
                      </a:pPr>
                      <a:r>
                        <a:rPr lang="fr-FR" dirty="0" smtClean="0"/>
                        <a:t>11-15</a:t>
                      </a:r>
                    </a:p>
                    <a:p>
                      <a:pPr>
                        <a:buFont typeface="Arial" pitchFamily="34" charset="0"/>
                        <a:buChar char="•"/>
                      </a:pPr>
                      <a:r>
                        <a:rPr lang="fr-FR" dirty="0" smtClean="0"/>
                        <a:t>≤10</a:t>
                      </a:r>
                      <a:endParaRPr lang="fr-FR" dirty="0"/>
                    </a:p>
                  </a:txBody>
                  <a:tcPr/>
                </a:tc>
                <a:tc>
                  <a:txBody>
                    <a:bodyPr/>
                    <a:lstStyle/>
                    <a:p>
                      <a:pPr marL="342900" indent="-342900">
                        <a:buFont typeface="+mj-lt"/>
                        <a:buAutoNum type="arabicPeriod"/>
                      </a:pPr>
                      <a:r>
                        <a:rPr lang="fr-FR" dirty="0" smtClean="0"/>
                        <a:t>0</a:t>
                      </a:r>
                    </a:p>
                    <a:p>
                      <a:pPr marL="342900" indent="-342900">
                        <a:buFont typeface="+mj-lt"/>
                        <a:buAutoNum type="arabicPeriod"/>
                      </a:pPr>
                      <a:r>
                        <a:rPr lang="fr-FR" dirty="0" smtClean="0"/>
                        <a:t>0,5</a:t>
                      </a:r>
                    </a:p>
                    <a:p>
                      <a:pPr marL="342900" indent="-342900">
                        <a:buFont typeface="+mj-lt"/>
                        <a:buAutoNum type="arabicPeriod"/>
                      </a:pPr>
                      <a:r>
                        <a:rPr lang="fr-FR" dirty="0" smtClean="0"/>
                        <a:t>1</a:t>
                      </a:r>
                      <a:endParaRPr lang="fr-FR" dirty="0"/>
                    </a:p>
                  </a:txBody>
                  <a:tcPr/>
                </a:tc>
              </a:tr>
              <a:tr h="370840">
                <a:tc>
                  <a:txBody>
                    <a:bodyPr/>
                    <a:lstStyle/>
                    <a:p>
                      <a:r>
                        <a:rPr lang="fr-FR" dirty="0" smtClean="0"/>
                        <a:t>Arythmie respiratoire</a:t>
                      </a:r>
                      <a:endParaRPr lang="fr-FR" dirty="0"/>
                    </a:p>
                  </a:txBody>
                  <a:tcPr/>
                </a:tc>
                <a:tc>
                  <a:txBody>
                    <a:bodyPr/>
                    <a:lstStyle/>
                    <a:p>
                      <a:pPr>
                        <a:buFont typeface="Arial" pitchFamily="34" charset="0"/>
                        <a:buChar char="•"/>
                      </a:pPr>
                      <a:r>
                        <a:rPr lang="fr-FR" dirty="0" smtClean="0"/>
                        <a:t>≥15</a:t>
                      </a:r>
                    </a:p>
                    <a:p>
                      <a:pPr>
                        <a:buFont typeface="Arial" pitchFamily="34" charset="0"/>
                        <a:buChar char="•"/>
                      </a:pPr>
                      <a:r>
                        <a:rPr lang="fr-FR" dirty="0" smtClean="0"/>
                        <a:t>11-14</a:t>
                      </a:r>
                    </a:p>
                    <a:p>
                      <a:pPr>
                        <a:buFont typeface="Arial" pitchFamily="34" charset="0"/>
                        <a:buChar char="•"/>
                      </a:pPr>
                      <a:r>
                        <a:rPr lang="fr-FR" dirty="0" smtClean="0"/>
                        <a:t>≤10</a:t>
                      </a:r>
                      <a:endParaRPr lang="fr-FR" dirty="0"/>
                    </a:p>
                  </a:txBody>
                  <a:tcPr/>
                </a:tc>
                <a:tc>
                  <a:txBody>
                    <a:bodyPr/>
                    <a:lstStyle/>
                    <a:p>
                      <a:pPr marL="342900" indent="-342900">
                        <a:buFont typeface="+mj-lt"/>
                        <a:buAutoNum type="arabicPeriod"/>
                      </a:pPr>
                      <a:r>
                        <a:rPr lang="fr-FR" dirty="0" smtClean="0"/>
                        <a:t>0</a:t>
                      </a:r>
                    </a:p>
                    <a:p>
                      <a:pPr marL="342900" indent="-342900">
                        <a:buFont typeface="+mj-lt"/>
                        <a:buAutoNum type="arabicPeriod"/>
                      </a:pPr>
                      <a:r>
                        <a:rPr lang="fr-FR" dirty="0" smtClean="0"/>
                        <a:t>0,5</a:t>
                      </a:r>
                    </a:p>
                    <a:p>
                      <a:pPr marL="342900" indent="-342900">
                        <a:buFont typeface="+mj-lt"/>
                        <a:buAutoNum type="arabicPeriod"/>
                      </a:pPr>
                      <a:r>
                        <a:rPr lang="fr-FR" dirty="0" smtClean="0"/>
                        <a:t>1</a:t>
                      </a:r>
                      <a:endParaRPr lang="fr-FR" dirty="0"/>
                    </a:p>
                  </a:txBody>
                  <a:tcPr/>
                </a:tc>
              </a:tr>
              <a:tr h="370840">
                <a:tc>
                  <a:txBody>
                    <a:bodyPr/>
                    <a:lstStyle/>
                    <a:p>
                      <a:r>
                        <a:rPr lang="fr-FR" dirty="0" smtClean="0"/>
                        <a:t>Quotient de Valsalva**</a:t>
                      </a:r>
                      <a:endParaRPr lang="fr-FR" dirty="0"/>
                    </a:p>
                  </a:txBody>
                  <a:tcPr/>
                </a:tc>
                <a:tc>
                  <a:txBody>
                    <a:bodyPr/>
                    <a:lstStyle/>
                    <a:p>
                      <a:pPr>
                        <a:buFont typeface="Arial" pitchFamily="34" charset="0"/>
                        <a:buChar char="•"/>
                      </a:pPr>
                      <a:r>
                        <a:rPr lang="fr-FR" dirty="0" smtClean="0"/>
                        <a:t>≥1,21</a:t>
                      </a:r>
                    </a:p>
                    <a:p>
                      <a:pPr>
                        <a:buFont typeface="Arial" pitchFamily="34" charset="0"/>
                        <a:buChar char="•"/>
                      </a:pPr>
                      <a:r>
                        <a:rPr lang="fr-FR" dirty="0" smtClean="0"/>
                        <a:t>1,11-1,20</a:t>
                      </a:r>
                    </a:p>
                    <a:p>
                      <a:pPr>
                        <a:buFont typeface="Arial" pitchFamily="34" charset="0"/>
                        <a:buChar char="•"/>
                      </a:pPr>
                      <a:r>
                        <a:rPr lang="fr-FR" dirty="0" smtClean="0"/>
                        <a:t>≤1,10</a:t>
                      </a:r>
                      <a:endParaRPr lang="fr-FR" dirty="0"/>
                    </a:p>
                  </a:txBody>
                  <a:tcPr/>
                </a:tc>
                <a:tc>
                  <a:txBody>
                    <a:bodyPr/>
                    <a:lstStyle/>
                    <a:p>
                      <a:pPr marL="342900" indent="-342900">
                        <a:buFont typeface="+mj-lt"/>
                        <a:buAutoNum type="arabicPeriod"/>
                      </a:pPr>
                      <a:r>
                        <a:rPr lang="fr-FR" dirty="0" smtClean="0"/>
                        <a:t>0</a:t>
                      </a:r>
                    </a:p>
                    <a:p>
                      <a:pPr marL="342900" indent="-342900">
                        <a:buFont typeface="+mj-lt"/>
                        <a:buAutoNum type="arabicPeriod"/>
                      </a:pPr>
                      <a:r>
                        <a:rPr lang="fr-FR" dirty="0" smtClean="0"/>
                        <a:t>0,5</a:t>
                      </a:r>
                    </a:p>
                    <a:p>
                      <a:pPr marL="342900" indent="-342900">
                        <a:buFont typeface="+mj-lt"/>
                        <a:buAutoNum type="arabicPeriod"/>
                      </a:pPr>
                      <a:r>
                        <a:rPr lang="fr-FR" dirty="0" smtClean="0"/>
                        <a:t>1</a:t>
                      </a:r>
                      <a:endParaRPr lang="fr-FR" dirty="0"/>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85000" lnSpcReduction="10000"/>
          </a:bodyPr>
          <a:lstStyle/>
          <a:p>
            <a:r>
              <a:rPr lang="fr-FR" dirty="0" smtClean="0"/>
              <a:t>*Le test de préhension (</a:t>
            </a:r>
            <a:r>
              <a:rPr lang="fr-FR" i="1" dirty="0" smtClean="0"/>
              <a:t> hand grip test</a:t>
            </a:r>
            <a:r>
              <a:rPr lang="fr-FR" dirty="0" smtClean="0"/>
              <a:t> ) analyse la variation de la pression artérielle diastolique lors d'un effort musculaire soutenu. En pratique, le sujet maintient la main serrée pendant cinq minutes, la force de la contraction étant mesurée à l'aide d'un dynamomètre et étant égale à 30 à 50 % de la force maximale. </a:t>
            </a:r>
          </a:p>
          <a:p>
            <a:r>
              <a:rPr lang="fr-FR" dirty="0" smtClean="0"/>
              <a:t>**La </a:t>
            </a:r>
            <a:r>
              <a:rPr lang="fr-FR" dirty="0" err="1" smtClean="0"/>
              <a:t>manoeuvre</a:t>
            </a:r>
            <a:r>
              <a:rPr lang="fr-FR" dirty="0" smtClean="0"/>
              <a:t> de Valsalva est réalisée de façon standardisée par une expiration contre une résistance qui maintient une pression constante de 40 </a:t>
            </a:r>
            <a:r>
              <a:rPr lang="fr-FR" dirty="0" err="1" smtClean="0"/>
              <a:t>mmHg</a:t>
            </a:r>
            <a:r>
              <a:rPr lang="fr-FR" dirty="0" smtClean="0"/>
              <a:t> pendant 15 secondes. Après ces 15 secondes, l'obstacle est brutalement supprimé et le sujet respire calmement pendant une minute. L'évolution de la pression artérielle et de la FC chez le sujet normal, permet de décrire quatre phases; l'index de Valsalva qui est la différence entre l'espace RR le plus long de la phase IV et l'intervalle RR le plus court de la phase III.</a:t>
            </a:r>
          </a:p>
          <a:p>
            <a:r>
              <a:rPr lang="fr-FR" dirty="0" smtClean="0"/>
              <a:t>Le quotient de Valsalva est l'indice le plus utilisé</a:t>
            </a:r>
          </a:p>
          <a:p>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Résultats</a:t>
            </a:r>
            <a:endParaRPr lang="fr-FR" dirty="0"/>
          </a:p>
        </p:txBody>
      </p:sp>
      <p:graphicFrame>
        <p:nvGraphicFramePr>
          <p:cNvPr id="4" name="Espace réservé du contenu 3"/>
          <p:cNvGraphicFramePr>
            <a:graphicFrameLocks noGrp="1"/>
          </p:cNvGraphicFramePr>
          <p:nvPr>
            <p:ph sz="quarter" idx="1"/>
          </p:nvPr>
        </p:nvGraphicFramePr>
        <p:xfrm>
          <a:off x="914400" y="1447800"/>
          <a:ext cx="7772400" cy="1854200"/>
        </p:xfrm>
        <a:graphic>
          <a:graphicData uri="http://schemas.openxmlformats.org/drawingml/2006/table">
            <a:tbl>
              <a:tblPr firstRow="1" bandRow="1">
                <a:tableStyleId>{5C22544A-7EE6-4342-B048-85BDC9FD1C3A}</a:tableStyleId>
              </a:tblPr>
              <a:tblGrid>
                <a:gridCol w="3886200"/>
                <a:gridCol w="3886200"/>
              </a:tblGrid>
              <a:tr h="370840">
                <a:tc>
                  <a:txBody>
                    <a:bodyPr/>
                    <a:lstStyle/>
                    <a:p>
                      <a:r>
                        <a:rPr lang="fr-FR" dirty="0" smtClean="0"/>
                        <a:t>Système nerveux autonome</a:t>
                      </a:r>
                      <a:endParaRPr lang="fr-FR" dirty="0"/>
                    </a:p>
                  </a:txBody>
                  <a:tcPr marL="86362" marR="86362"/>
                </a:tc>
                <a:tc>
                  <a:txBody>
                    <a:bodyPr/>
                    <a:lstStyle/>
                    <a:p>
                      <a:r>
                        <a:rPr lang="fr-FR" dirty="0" smtClean="0"/>
                        <a:t>Score </a:t>
                      </a:r>
                      <a:endParaRPr lang="fr-FR" dirty="0"/>
                    </a:p>
                  </a:txBody>
                  <a:tcPr marL="86362" marR="86362"/>
                </a:tc>
              </a:tr>
              <a:tr h="370840">
                <a:tc>
                  <a:txBody>
                    <a:bodyPr/>
                    <a:lstStyle/>
                    <a:p>
                      <a:r>
                        <a:rPr lang="fr-FR" dirty="0" smtClean="0"/>
                        <a:t>normal</a:t>
                      </a:r>
                      <a:endParaRPr lang="fr-FR" dirty="0"/>
                    </a:p>
                  </a:txBody>
                  <a:tcPr marL="86362" marR="86362"/>
                </a:tc>
                <a:tc>
                  <a:txBody>
                    <a:bodyPr/>
                    <a:lstStyle/>
                    <a:p>
                      <a:r>
                        <a:rPr lang="fr-FR" dirty="0" smtClean="0"/>
                        <a:t>0-0,5</a:t>
                      </a:r>
                      <a:endParaRPr lang="fr-FR" dirty="0"/>
                    </a:p>
                  </a:txBody>
                  <a:tcPr marL="86362" marR="86362"/>
                </a:tc>
              </a:tr>
              <a:tr h="370840">
                <a:tc>
                  <a:txBody>
                    <a:bodyPr/>
                    <a:lstStyle/>
                    <a:p>
                      <a:r>
                        <a:rPr lang="fr-FR" dirty="0" smtClean="0"/>
                        <a:t>Altération précoce</a:t>
                      </a:r>
                      <a:endParaRPr lang="fr-FR" dirty="0"/>
                    </a:p>
                  </a:txBody>
                  <a:tcPr marL="86362" marR="86362"/>
                </a:tc>
                <a:tc>
                  <a:txBody>
                    <a:bodyPr/>
                    <a:lstStyle/>
                    <a:p>
                      <a:r>
                        <a:rPr lang="fr-FR" dirty="0" smtClean="0"/>
                        <a:t>1-1,5</a:t>
                      </a:r>
                      <a:endParaRPr lang="fr-FR" dirty="0"/>
                    </a:p>
                  </a:txBody>
                  <a:tcPr marL="86362" marR="86362"/>
                </a:tc>
              </a:tr>
              <a:tr h="370840">
                <a:tc>
                  <a:txBody>
                    <a:bodyPr/>
                    <a:lstStyle/>
                    <a:p>
                      <a:r>
                        <a:rPr lang="fr-FR" dirty="0" smtClean="0"/>
                        <a:t> altération définitive</a:t>
                      </a:r>
                      <a:endParaRPr lang="fr-FR" dirty="0"/>
                    </a:p>
                  </a:txBody>
                  <a:tcPr marL="86362" marR="86362"/>
                </a:tc>
                <a:tc>
                  <a:txBody>
                    <a:bodyPr/>
                    <a:lstStyle/>
                    <a:p>
                      <a:r>
                        <a:rPr lang="fr-FR" dirty="0" smtClean="0"/>
                        <a:t>2-3,5</a:t>
                      </a:r>
                    </a:p>
                  </a:txBody>
                  <a:tcPr marL="86362" marR="86362"/>
                </a:tc>
              </a:tr>
              <a:tr h="370840">
                <a:tc>
                  <a:txBody>
                    <a:bodyPr/>
                    <a:lstStyle/>
                    <a:p>
                      <a:r>
                        <a:rPr lang="fr-FR" dirty="0" smtClean="0"/>
                        <a:t>Altération sévère</a:t>
                      </a:r>
                      <a:endParaRPr lang="fr-FR" dirty="0"/>
                    </a:p>
                  </a:txBody>
                  <a:tcPr marL="86362" marR="86362"/>
                </a:tc>
                <a:tc>
                  <a:txBody>
                    <a:bodyPr/>
                    <a:lstStyle/>
                    <a:p>
                      <a:r>
                        <a:rPr lang="fr-FR" dirty="0" smtClean="0"/>
                        <a:t>4-5</a:t>
                      </a:r>
                      <a:endParaRPr lang="fr-FR" dirty="0"/>
                    </a:p>
                  </a:txBody>
                  <a:tcPr marL="86362" marR="86362"/>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neuropathies</a:t>
            </a:r>
            <a:br>
              <a:rPr lang="fr-FR" dirty="0" smtClean="0"/>
            </a:br>
            <a:r>
              <a:rPr lang="fr-FR" sz="2800" dirty="0" smtClean="0"/>
              <a:t>2-neuropathies périphériques</a:t>
            </a:r>
            <a:endParaRPr lang="fr-FR" dirty="0"/>
          </a:p>
        </p:txBody>
      </p:sp>
      <p:sp>
        <p:nvSpPr>
          <p:cNvPr id="3" name="Espace réservé du contenu 2"/>
          <p:cNvSpPr>
            <a:spLocks noGrp="1"/>
          </p:cNvSpPr>
          <p:nvPr>
            <p:ph sz="quarter" idx="1"/>
          </p:nvPr>
        </p:nvSpPr>
        <p:spPr/>
        <p:txBody>
          <a:bodyPr/>
          <a:lstStyle/>
          <a:p>
            <a:r>
              <a:rPr lang="fr-FR" dirty="0" smtClean="0"/>
              <a:t>50% des diabétiques après 15 ans d’évolution</a:t>
            </a:r>
          </a:p>
          <a:p>
            <a:r>
              <a:rPr lang="fr-FR" dirty="0" smtClean="0"/>
              <a:t>Souvent asymptomatique</a:t>
            </a:r>
          </a:p>
          <a:p>
            <a:r>
              <a:rPr lang="fr-FR" dirty="0" smtClean="0"/>
              <a:t>Risque d’ulcérations pouvant conduire à des amputations</a:t>
            </a:r>
          </a:p>
          <a:p>
            <a:pPr>
              <a:buNone/>
            </a:pPr>
            <a:r>
              <a:rPr lang="fr-FR" dirty="0" smtClean="0"/>
              <a:t>→ à rechercher systématiquement en cas de réalisation prévue d’ALR compte tenu des implications possibles</a:t>
            </a:r>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fonction rénale</a:t>
            </a:r>
            <a:endParaRPr lang="fr-FR" dirty="0"/>
          </a:p>
        </p:txBody>
      </p:sp>
      <p:sp>
        <p:nvSpPr>
          <p:cNvPr id="3" name="Espace réservé du contenu 2"/>
          <p:cNvSpPr>
            <a:spLocks noGrp="1"/>
          </p:cNvSpPr>
          <p:nvPr>
            <p:ph sz="quarter" idx="1"/>
          </p:nvPr>
        </p:nvSpPr>
        <p:spPr/>
        <p:txBody>
          <a:bodyPr/>
          <a:lstStyle/>
          <a:p>
            <a:r>
              <a:rPr lang="fr-FR" dirty="0" smtClean="0"/>
              <a:t>Chercher une néphropathie diabétique </a:t>
            </a:r>
          </a:p>
          <a:p>
            <a:r>
              <a:rPr lang="fr-FR" dirty="0" smtClean="0"/>
              <a:t>Risque d’insuffisance rénale aigue post opératoire surtout après chirurgie majeure</a:t>
            </a:r>
          </a:p>
          <a:p>
            <a:r>
              <a:rPr lang="fr-FR" dirty="0" smtClean="0"/>
              <a:t>Risque d’acidose lactique des patients sous </a:t>
            </a:r>
            <a:r>
              <a:rPr lang="fr-FR" dirty="0" err="1" smtClean="0"/>
              <a:t>metformine</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sz="quarter" idx="1"/>
          </p:nvPr>
        </p:nvSpPr>
        <p:spPr>
          <a:xfrm>
            <a:off x="500034" y="2428868"/>
            <a:ext cx="8229600" cy="3186122"/>
          </a:xfrm>
        </p:spPr>
        <p:txBody>
          <a:bodyPr>
            <a:normAutofit/>
          </a:bodyPr>
          <a:lstStyle/>
          <a:p>
            <a:r>
              <a:rPr lang="fr-FR" dirty="0" smtClean="0"/>
              <a:t>Affection métabolique caractérisée par une hyperglycémie chronique</a:t>
            </a:r>
          </a:p>
          <a:p>
            <a:r>
              <a:rPr lang="fr-FR" dirty="0" smtClean="0"/>
              <a:t>Du à une déficience en sécrétion insulinique et/ou une anomalie de l’action de celle-ci</a:t>
            </a:r>
          </a:p>
          <a:p>
            <a:r>
              <a:rPr lang="fr-FR" dirty="0" smtClean="0"/>
              <a:t>Maladie lourde de conséquences</a:t>
            </a:r>
          </a:p>
          <a:p>
            <a:r>
              <a:rPr lang="fr-FR" dirty="0" smtClean="0"/>
              <a:t>Problème de santé publique</a:t>
            </a:r>
          </a:p>
          <a:p>
            <a:endParaRPr lang="fr-FR" dirty="0" smtClean="0"/>
          </a:p>
          <a:p>
            <a:endParaRPr lang="fr-FR" dirty="0" smtClean="0"/>
          </a:p>
          <a:p>
            <a:pPr marL="651510" indent="-514350">
              <a:buNone/>
            </a:pPr>
            <a:endParaRPr lang="fr-FR"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L’intubation</a:t>
            </a:r>
            <a:endParaRPr lang="fr-FR" dirty="0"/>
          </a:p>
        </p:txBody>
      </p:sp>
      <p:sp>
        <p:nvSpPr>
          <p:cNvPr id="3" name="Espace réservé du contenu 2"/>
          <p:cNvSpPr>
            <a:spLocks noGrp="1"/>
          </p:cNvSpPr>
          <p:nvPr>
            <p:ph sz="quarter" idx="1"/>
          </p:nvPr>
        </p:nvSpPr>
        <p:spPr/>
        <p:txBody>
          <a:bodyPr>
            <a:normAutofit/>
          </a:bodyPr>
          <a:lstStyle/>
          <a:p>
            <a:r>
              <a:rPr lang="fr-FR" dirty="0" smtClean="0"/>
              <a:t>L’hyperglycémie favorise la formation de tissu de collagène résistant au niveau articulaire</a:t>
            </a:r>
          </a:p>
          <a:p>
            <a:r>
              <a:rPr lang="fr-FR" dirty="0" smtClean="0"/>
              <a:t>Ce dépôt débute au niveau des </a:t>
            </a:r>
            <a:r>
              <a:rPr lang="fr-FR" dirty="0" err="1" smtClean="0"/>
              <a:t>métacarpo</a:t>
            </a:r>
            <a:r>
              <a:rPr lang="fr-FR" dirty="0" smtClean="0"/>
              <a:t>-phalangiennes et des </a:t>
            </a:r>
            <a:r>
              <a:rPr lang="fr-FR" dirty="0" err="1" smtClean="0"/>
              <a:t>interphalangiennes</a:t>
            </a:r>
            <a:r>
              <a:rPr lang="fr-FR" dirty="0" smtClean="0"/>
              <a:t> proximales</a:t>
            </a:r>
          </a:p>
          <a:p>
            <a:r>
              <a:rPr lang="fr-FR" dirty="0" smtClean="0"/>
              <a:t>Il existe aussi au niveau du rachis cervical au niveau de l’articulation </a:t>
            </a:r>
            <a:r>
              <a:rPr lang="fr-FR" dirty="0" err="1" smtClean="0"/>
              <a:t>atlanto</a:t>
            </a:r>
            <a:r>
              <a:rPr lang="fr-FR" dirty="0" smtClean="0"/>
              <a:t>-occipitale</a:t>
            </a:r>
          </a:p>
          <a:p>
            <a:pPr>
              <a:buNone/>
            </a:pPr>
            <a:r>
              <a:rPr lang="fr-FR" dirty="0" smtClean="0"/>
              <a:t>→ défaut d’extension et de flexion de la </a:t>
            </a:r>
            <a:r>
              <a:rPr lang="fr-FR" dirty="0" err="1" smtClean="0"/>
              <a:t>tete</a:t>
            </a:r>
            <a:r>
              <a:rPr lang="fr-FR" dirty="0" smtClean="0"/>
              <a:t> sur le rachis cervical</a:t>
            </a:r>
          </a:p>
          <a:p>
            <a:pPr>
              <a:buNone/>
            </a:pPr>
            <a:r>
              <a:rPr lang="fr-FR" dirty="0" smtClean="0"/>
              <a:t>→ il est donc classique de dire que l’intubation trachéale est 10 × plus difficile chez le diabétique</a:t>
            </a: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Donc la présence d’une atteinte des articulations de la main est un facteur prédictif d’intubation prévu difficile: le signe de la prière</a:t>
            </a:r>
          </a:p>
          <a:p>
            <a:r>
              <a:rPr lang="fr-FR" dirty="0" smtClean="0"/>
              <a:t>Le signe de la prière est l’impossibilité d’affronter les faces palmaires des mains et des articulation </a:t>
            </a:r>
            <a:r>
              <a:rPr lang="fr-FR" dirty="0" err="1" smtClean="0"/>
              <a:t>interphalengiennes</a:t>
            </a:r>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Signe de la prière</a:t>
            </a:r>
            <a:endParaRPr lang="fr-FR" dirty="0"/>
          </a:p>
        </p:txBody>
      </p:sp>
      <p:pic>
        <p:nvPicPr>
          <p:cNvPr id="4" name="Espace réservé du contenu 3" descr="signe de la prière.jpg"/>
          <p:cNvPicPr>
            <a:picLocks noGrp="1" noChangeAspect="1"/>
          </p:cNvPicPr>
          <p:nvPr>
            <p:ph sz="quarter" idx="1"/>
          </p:nvPr>
        </p:nvPicPr>
        <p:blipFill>
          <a:blip r:embed="rId2"/>
          <a:stretch>
            <a:fillRect/>
          </a:stretch>
        </p:blipFill>
        <p:spPr>
          <a:xfrm>
            <a:off x="3486150" y="2862262"/>
            <a:ext cx="2628900" cy="1743075"/>
          </a:xfr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texte 2"/>
          <p:cNvSpPr>
            <a:spLocks noGrp="1"/>
          </p:cNvSpPr>
          <p:nvPr>
            <p:ph type="body" idx="1"/>
          </p:nvPr>
        </p:nvSpPr>
        <p:spPr/>
        <p:txBody>
          <a:bodyPr>
            <a:normAutofit lnSpcReduction="10000"/>
          </a:bodyPr>
          <a:lstStyle/>
          <a:p>
            <a:r>
              <a:rPr lang="fr-FR" sz="1600" dirty="0" smtClean="0"/>
              <a:t>fixation de l’articulation </a:t>
            </a:r>
            <a:r>
              <a:rPr lang="fr-FR" sz="1600" dirty="0" err="1" smtClean="0"/>
              <a:t>atlanto</a:t>
            </a:r>
            <a:r>
              <a:rPr lang="fr-FR" sz="1600" dirty="0" smtClean="0"/>
              <a:t>-occipitale: défaut d’extension et de flexion de la </a:t>
            </a:r>
            <a:r>
              <a:rPr lang="fr-FR" sz="1600" dirty="0" err="1" smtClean="0"/>
              <a:t>tete</a:t>
            </a:r>
            <a:endParaRPr lang="fr-FR" sz="1600" dirty="0"/>
          </a:p>
        </p:txBody>
      </p:sp>
      <p:sp>
        <p:nvSpPr>
          <p:cNvPr id="4" name="Espace réservé du texte 3"/>
          <p:cNvSpPr>
            <a:spLocks noGrp="1"/>
          </p:cNvSpPr>
          <p:nvPr>
            <p:ph type="body" sz="half" idx="3"/>
          </p:nvPr>
        </p:nvSpPr>
        <p:spPr/>
        <p:txBody>
          <a:bodyPr>
            <a:normAutofit/>
          </a:bodyPr>
          <a:lstStyle/>
          <a:p>
            <a:r>
              <a:rPr lang="fr-FR" sz="1400" dirty="0" smtClean="0"/>
              <a:t>l’</a:t>
            </a:r>
            <a:r>
              <a:rPr lang="fr-FR" sz="1400" dirty="0" err="1" smtClean="0"/>
              <a:t>hyperextention</a:t>
            </a:r>
            <a:r>
              <a:rPr lang="fr-FR" sz="1400" dirty="0" smtClean="0"/>
              <a:t> entraine une voussure antérieure du rachis et déplacement du </a:t>
            </a:r>
            <a:r>
              <a:rPr lang="fr-FR" sz="1400" dirty="0" err="1" smtClean="0"/>
              <a:t>meme</a:t>
            </a:r>
            <a:r>
              <a:rPr lang="fr-FR" sz="1400" dirty="0" smtClean="0"/>
              <a:t> sens du larynx</a:t>
            </a:r>
            <a:endParaRPr lang="fr-FR" sz="1400" dirty="0"/>
          </a:p>
        </p:txBody>
      </p:sp>
      <p:pic>
        <p:nvPicPr>
          <p:cNvPr id="7" name="Espace réservé du contenu 6" descr="articulation.jpg"/>
          <p:cNvPicPr>
            <a:picLocks noGrp="1" noChangeAspect="1"/>
          </p:cNvPicPr>
          <p:nvPr>
            <p:ph sz="half" idx="2"/>
          </p:nvPr>
        </p:nvPicPr>
        <p:blipFill>
          <a:blip r:embed="rId2"/>
          <a:stretch>
            <a:fillRect/>
          </a:stretch>
        </p:blipFill>
        <p:spPr>
          <a:xfrm>
            <a:off x="1766887" y="3062287"/>
            <a:ext cx="2028825" cy="2257425"/>
          </a:xfrm>
        </p:spPr>
      </p:pic>
      <p:pic>
        <p:nvPicPr>
          <p:cNvPr id="8" name="Espace réservé du contenu 7" descr="articulation2.jpg"/>
          <p:cNvPicPr>
            <a:picLocks noGrp="1" noChangeAspect="1"/>
          </p:cNvPicPr>
          <p:nvPr>
            <p:ph sz="half" idx="4"/>
          </p:nvPr>
        </p:nvPicPr>
        <p:blipFill>
          <a:blip r:embed="rId3"/>
          <a:stretch>
            <a:fillRect/>
          </a:stretch>
        </p:blipFill>
        <p:spPr>
          <a:xfrm>
            <a:off x="714348" y="2571744"/>
            <a:ext cx="3643338" cy="3429024"/>
          </a:xfrm>
        </p:spPr>
      </p:pic>
      <p:pic>
        <p:nvPicPr>
          <p:cNvPr id="10" name="Image 9" descr="articulation.jpg"/>
          <p:cNvPicPr>
            <a:picLocks noChangeAspect="1"/>
          </p:cNvPicPr>
          <p:nvPr/>
        </p:nvPicPr>
        <p:blipFill>
          <a:blip r:embed="rId2"/>
          <a:stretch>
            <a:fillRect/>
          </a:stretch>
        </p:blipFill>
        <p:spPr>
          <a:xfrm>
            <a:off x="4929190" y="2571744"/>
            <a:ext cx="3571900" cy="3429024"/>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Gestion des antidiabétiques en pré opératoire</a:t>
            </a:r>
            <a:br>
              <a:rPr lang="fr-FR" dirty="0" smtClean="0"/>
            </a:br>
            <a:r>
              <a:rPr lang="fr-FR" sz="2800" dirty="0" smtClean="0"/>
              <a:t>1-diabète type 1</a:t>
            </a:r>
            <a:endParaRPr lang="fr-FR" dirty="0"/>
          </a:p>
        </p:txBody>
      </p:sp>
      <p:sp>
        <p:nvSpPr>
          <p:cNvPr id="3" name="Espace réservé du contenu 2"/>
          <p:cNvSpPr>
            <a:spLocks noGrp="1"/>
          </p:cNvSpPr>
          <p:nvPr>
            <p:ph sz="quarter" idx="1"/>
          </p:nvPr>
        </p:nvSpPr>
        <p:spPr/>
        <p:txBody>
          <a:bodyPr/>
          <a:lstStyle/>
          <a:p>
            <a:r>
              <a:rPr lang="fr-FR" dirty="0" smtClean="0"/>
              <a:t>Ne pas donner d’insuline retard la veille et la remplacer par de l’insuline IV</a:t>
            </a:r>
          </a:p>
          <a:p>
            <a:r>
              <a:rPr lang="fr-FR" dirty="0" smtClean="0"/>
              <a:t>Ne pas perfuser de solutions contenant des lactates</a:t>
            </a:r>
          </a:p>
          <a:p>
            <a:r>
              <a:rPr lang="fr-FR" dirty="0" smtClean="0"/>
              <a:t>Le patient doit arriver au bloc opératoire en </a:t>
            </a:r>
            <a:r>
              <a:rPr lang="fr-FR" dirty="0" err="1" smtClean="0"/>
              <a:t>euglycémie</a:t>
            </a:r>
            <a:endParaRPr lang="fr-F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2-diabète type 2</a:t>
            </a:r>
            <a:endParaRPr lang="fr-FR" sz="2800" dirty="0"/>
          </a:p>
        </p:txBody>
      </p:sp>
      <p:sp>
        <p:nvSpPr>
          <p:cNvPr id="3" name="Espace réservé du contenu 2"/>
          <p:cNvSpPr>
            <a:spLocks noGrp="1"/>
          </p:cNvSpPr>
          <p:nvPr>
            <p:ph sz="quarter" idx="1"/>
          </p:nvPr>
        </p:nvSpPr>
        <p:spPr/>
        <p:txBody>
          <a:bodyPr>
            <a:normAutofit lnSpcReduction="10000"/>
          </a:bodyPr>
          <a:lstStyle/>
          <a:p>
            <a:r>
              <a:rPr lang="fr-FR" dirty="0" smtClean="0"/>
              <a:t>Si le diabète est équilibré et la chirurgie mineure: ne pas </a:t>
            </a:r>
            <a:r>
              <a:rPr lang="fr-FR" dirty="0" err="1" smtClean="0"/>
              <a:t>arréter</a:t>
            </a:r>
            <a:r>
              <a:rPr lang="fr-FR" dirty="0" smtClean="0"/>
              <a:t> les ADO</a:t>
            </a:r>
          </a:p>
          <a:p>
            <a:r>
              <a:rPr lang="fr-FR" dirty="0" smtClean="0"/>
              <a:t>Si chirurgie majeure et diabète équilibré</a:t>
            </a:r>
          </a:p>
          <a:p>
            <a:pPr lvl="1"/>
            <a:r>
              <a:rPr lang="fr-FR" dirty="0" smtClean="0"/>
              <a:t>Sulfamides à </a:t>
            </a:r>
            <a:r>
              <a:rPr lang="fr-FR" dirty="0" err="1" smtClean="0"/>
              <a:t>arréter</a:t>
            </a:r>
            <a:r>
              <a:rPr lang="fr-FR" dirty="0" smtClean="0"/>
              <a:t> la veille</a:t>
            </a:r>
          </a:p>
          <a:p>
            <a:pPr lvl="1"/>
            <a:r>
              <a:rPr lang="fr-FR" dirty="0" smtClean="0"/>
              <a:t>Biguanides 12 à 24h</a:t>
            </a:r>
          </a:p>
          <a:p>
            <a:pPr lvl="1"/>
            <a:r>
              <a:rPr lang="fr-FR" dirty="0" smtClean="0"/>
              <a:t>Contrôle régulier de la glycémie</a:t>
            </a:r>
          </a:p>
          <a:p>
            <a:pPr lvl="1"/>
            <a:r>
              <a:rPr lang="fr-FR" dirty="0" smtClean="0"/>
              <a:t>Apport glucosé doit </a:t>
            </a:r>
            <a:r>
              <a:rPr lang="fr-FR" dirty="0" err="1" smtClean="0"/>
              <a:t>etre</a:t>
            </a:r>
            <a:r>
              <a:rPr lang="fr-FR" dirty="0" smtClean="0"/>
              <a:t> commencé en </a:t>
            </a:r>
            <a:r>
              <a:rPr lang="fr-FR" dirty="0" err="1" smtClean="0"/>
              <a:t>meme</a:t>
            </a:r>
            <a:r>
              <a:rPr lang="fr-FR" dirty="0" smtClean="0"/>
              <a:t> temps que le jeune</a:t>
            </a:r>
          </a:p>
          <a:p>
            <a:r>
              <a:rPr lang="fr-FR" dirty="0" smtClean="0"/>
              <a:t>Chirurgie majeure avec mauvais équilibre glycémique: hospitaliser le patient, insulinothérapie IV ou s/c avec des </a:t>
            </a:r>
            <a:r>
              <a:rPr lang="fr-FR" dirty="0" err="1" smtClean="0"/>
              <a:t>controles</a:t>
            </a:r>
            <a:r>
              <a:rPr lang="fr-FR" dirty="0" smtClean="0"/>
              <a:t> glycémiques/4h</a:t>
            </a:r>
          </a:p>
          <a:p>
            <a:pPr lvl="1"/>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risques per et post opératoire</a:t>
            </a:r>
            <a:br>
              <a:rPr lang="fr-FR" dirty="0" smtClean="0"/>
            </a:br>
            <a:r>
              <a:rPr lang="fr-FR" sz="2800" dirty="0" smtClean="0"/>
              <a:t>1-risque </a:t>
            </a:r>
            <a:r>
              <a:rPr lang="fr-FR" sz="2800" dirty="0" err="1" smtClean="0"/>
              <a:t>inféctieux</a:t>
            </a:r>
            <a:endParaRPr lang="fr-FR" dirty="0"/>
          </a:p>
        </p:txBody>
      </p:sp>
      <p:sp>
        <p:nvSpPr>
          <p:cNvPr id="3" name="Espace réservé du contenu 2"/>
          <p:cNvSpPr>
            <a:spLocks noGrp="1"/>
          </p:cNvSpPr>
          <p:nvPr>
            <p:ph sz="quarter" idx="1"/>
          </p:nvPr>
        </p:nvSpPr>
        <p:spPr/>
        <p:txBody>
          <a:bodyPr/>
          <a:lstStyle/>
          <a:p>
            <a:r>
              <a:rPr lang="fr-FR" dirty="0" smtClean="0"/>
              <a:t>2/3 des complications post opératoire et 20% des décès en post opératoire selon </a:t>
            </a:r>
            <a:r>
              <a:rPr lang="fr-FR" dirty="0" err="1" smtClean="0"/>
              <a:t>Kehlet</a:t>
            </a:r>
            <a:r>
              <a:rPr lang="fr-FR" dirty="0" smtClean="0"/>
              <a:t> et al</a:t>
            </a:r>
          </a:p>
          <a:p>
            <a:r>
              <a:rPr lang="fr-FR" dirty="0" smtClean="0"/>
              <a:t>L’altération de la fonction leucocytaire semble en </a:t>
            </a:r>
            <a:r>
              <a:rPr lang="fr-FR" dirty="0" err="1" smtClean="0"/>
              <a:t>etre</a:t>
            </a:r>
            <a:r>
              <a:rPr lang="fr-FR" dirty="0" smtClean="0"/>
              <a:t> la cause principale</a:t>
            </a:r>
          </a:p>
          <a:p>
            <a:r>
              <a:rPr lang="fr-FR" dirty="0" smtClean="0"/>
              <a:t>Une glycémie ≤ 13,7 </a:t>
            </a:r>
            <a:r>
              <a:rPr lang="fr-FR" dirty="0" err="1" smtClean="0"/>
              <a:t>mmol</a:t>
            </a:r>
            <a:r>
              <a:rPr lang="fr-FR" dirty="0" smtClean="0"/>
              <a:t>/l semble </a:t>
            </a:r>
            <a:r>
              <a:rPr lang="fr-FR" dirty="0" err="1" smtClean="0"/>
              <a:t>etre</a:t>
            </a:r>
            <a:r>
              <a:rPr lang="fr-FR" dirty="0" smtClean="0"/>
              <a:t> un seuil pour une amélioration voir une normalisation de la fonction phagocytaire</a:t>
            </a:r>
            <a:endParaRPr lang="fr-F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p:txBody>
          <a:bodyPr/>
          <a:lstStyle/>
          <a:p>
            <a:r>
              <a:rPr lang="fr-FR" dirty="0" smtClean="0"/>
              <a:t>Le maintien d’une </a:t>
            </a:r>
            <a:r>
              <a:rPr lang="fr-FR" dirty="0" err="1" smtClean="0"/>
              <a:t>euglycémie</a:t>
            </a:r>
            <a:r>
              <a:rPr lang="fr-FR" dirty="0" smtClean="0"/>
              <a:t> en </a:t>
            </a:r>
            <a:r>
              <a:rPr lang="fr-FR" dirty="0" err="1" smtClean="0"/>
              <a:t>periopératoire</a:t>
            </a:r>
            <a:r>
              <a:rPr lang="fr-FR" dirty="0" smtClean="0"/>
              <a:t> est donc IMPERATIVE</a:t>
            </a:r>
          </a:p>
          <a:p>
            <a:r>
              <a:rPr lang="fr-FR" dirty="0" smtClean="0"/>
              <a:t>Ce maintien doit se faire par le biais de l’insuline rapide en IV en CONTINU plutôt qu’en discontinue</a:t>
            </a:r>
          </a:p>
          <a:p>
            <a:pPr>
              <a:buNone/>
            </a:pPr>
            <a:endParaRPr lang="fr-F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L’infection urinaire est l’infection la plus fréquente et doit </a:t>
            </a:r>
            <a:r>
              <a:rPr lang="fr-FR" dirty="0" err="1" smtClean="0"/>
              <a:t>etre</a:t>
            </a:r>
            <a:r>
              <a:rPr lang="fr-FR" dirty="0" smtClean="0"/>
              <a:t> recherchée surtout en cas de </a:t>
            </a:r>
            <a:r>
              <a:rPr lang="fr-FR" dirty="0" err="1" smtClean="0"/>
              <a:t>dysautonomie</a:t>
            </a:r>
            <a:r>
              <a:rPr lang="fr-FR" dirty="0" smtClean="0"/>
              <a:t> vésicale</a:t>
            </a:r>
          </a:p>
          <a:p>
            <a:r>
              <a:rPr lang="fr-FR" dirty="0" smtClean="0"/>
              <a:t>Certains auteurs vont </a:t>
            </a:r>
            <a:r>
              <a:rPr lang="fr-FR" dirty="0" err="1" smtClean="0"/>
              <a:t>meme</a:t>
            </a:r>
            <a:r>
              <a:rPr lang="fr-FR" dirty="0" smtClean="0"/>
              <a:t> à dire que la réalisation d’un ECBU post opératoire est indispensable</a:t>
            </a:r>
          </a:p>
          <a:p>
            <a:r>
              <a:rPr lang="fr-FR" dirty="0" smtClean="0"/>
              <a:t>Néanmoins, aucune </a:t>
            </a:r>
            <a:r>
              <a:rPr lang="fr-FR" dirty="0" err="1" smtClean="0"/>
              <a:t>antibioprophylaxie</a:t>
            </a:r>
            <a:r>
              <a:rPr lang="fr-FR" dirty="0" smtClean="0"/>
              <a:t> n’est à prévoir du seul fait du diabète</a:t>
            </a:r>
            <a:endParaRPr lang="fr-F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risques per et post opératoire</a:t>
            </a:r>
            <a:br>
              <a:rPr lang="fr-FR" dirty="0" smtClean="0"/>
            </a:br>
            <a:r>
              <a:rPr lang="fr-FR" sz="2800" dirty="0" smtClean="0"/>
              <a:t>2-risque respiratoire</a:t>
            </a:r>
            <a:endParaRPr lang="fr-FR" dirty="0"/>
          </a:p>
        </p:txBody>
      </p:sp>
      <p:sp>
        <p:nvSpPr>
          <p:cNvPr id="3" name="Espace réservé du contenu 2"/>
          <p:cNvSpPr>
            <a:spLocks noGrp="1"/>
          </p:cNvSpPr>
          <p:nvPr>
            <p:ph sz="quarter" idx="1"/>
          </p:nvPr>
        </p:nvSpPr>
        <p:spPr/>
        <p:txBody>
          <a:bodyPr/>
          <a:lstStyle/>
          <a:p>
            <a:r>
              <a:rPr lang="fr-FR" dirty="0" smtClean="0"/>
              <a:t>Le diabète est un facteur de risque de survenu de complications respiratoire en post opératoire immédiat</a:t>
            </a:r>
          </a:p>
          <a:p>
            <a:r>
              <a:rPr lang="fr-FR" dirty="0" smtClean="0"/>
              <a:t>La neuropathie </a:t>
            </a:r>
            <a:r>
              <a:rPr lang="fr-FR" dirty="0" err="1" smtClean="0"/>
              <a:t>dysautonomique</a:t>
            </a:r>
            <a:r>
              <a:rPr lang="fr-FR" dirty="0" smtClean="0"/>
              <a:t> est la cause principale</a:t>
            </a:r>
          </a:p>
          <a:p>
            <a:pPr>
              <a:buNone/>
            </a:pP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sz="quarter" idx="1"/>
          </p:nvPr>
        </p:nvSpPr>
        <p:spPr/>
        <p:txBody>
          <a:bodyPr>
            <a:normAutofit/>
          </a:bodyPr>
          <a:lstStyle/>
          <a:p>
            <a:r>
              <a:rPr lang="fr-FR" dirty="0" smtClean="0"/>
              <a:t>Atteinte endocrine la plus fréquemment rencontrée en anesthésie</a:t>
            </a:r>
          </a:p>
          <a:p>
            <a:r>
              <a:rPr lang="fr-FR" dirty="0" smtClean="0"/>
              <a:t>Risque anesthésique surtout lié aux complications dégénérative (cardiovasculaire en particulier)</a:t>
            </a:r>
          </a:p>
          <a:p>
            <a:r>
              <a:rPr lang="fr-FR" dirty="0" smtClean="0"/>
              <a:t>Évaluation pré opératoire+++</a:t>
            </a:r>
          </a:p>
          <a:p>
            <a:r>
              <a:rPr lang="fr-FR" dirty="0" smtClean="0"/>
              <a:t>Contrôle glycémique per et post </a:t>
            </a:r>
            <a:r>
              <a:rPr lang="fr-FR" dirty="0" err="1" smtClean="0"/>
              <a:t>opértoire</a:t>
            </a:r>
            <a:endParaRPr lang="fr-FR" dirty="0" smtClean="0"/>
          </a:p>
          <a:p>
            <a:r>
              <a:rPr lang="fr-FR" dirty="0" smtClean="0"/>
              <a:t>L’ALR trouve de plus en plus de place chez le diabétique</a:t>
            </a:r>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smtClean="0"/>
              <a:t>La </a:t>
            </a:r>
            <a:r>
              <a:rPr lang="fr-FR" dirty="0" err="1" smtClean="0"/>
              <a:t>dysautonomie</a:t>
            </a:r>
            <a:r>
              <a:rPr lang="fr-FR" dirty="0" smtClean="0"/>
              <a:t> diabétique est responsable de</a:t>
            </a:r>
          </a:p>
          <a:p>
            <a:pPr lvl="1"/>
            <a:r>
              <a:rPr lang="fr-FR" dirty="0" smtClean="0"/>
              <a:t>↓ de la réponse </a:t>
            </a:r>
            <a:r>
              <a:rPr lang="fr-FR" dirty="0" err="1" smtClean="0"/>
              <a:t>ventilatoire</a:t>
            </a:r>
            <a:r>
              <a:rPr lang="fr-FR" dirty="0" smtClean="0"/>
              <a:t> à l’hypoxie et à l’hypercapnie</a:t>
            </a:r>
          </a:p>
          <a:p>
            <a:pPr lvl="1">
              <a:buNone/>
            </a:pPr>
            <a:r>
              <a:rPr lang="fr-FR" dirty="0" smtClean="0"/>
              <a:t>↓ voire disparition de la réactivité bronchique et du reflexe de toux</a:t>
            </a:r>
          </a:p>
          <a:p>
            <a:pPr>
              <a:buNone/>
            </a:pPr>
            <a:r>
              <a:rPr lang="fr-FR" dirty="0" smtClean="0"/>
              <a:t>→Risque de </a:t>
            </a:r>
            <a:r>
              <a:rPr lang="fr-FR" dirty="0" err="1" smtClean="0"/>
              <a:t>microinhalation</a:t>
            </a:r>
            <a:r>
              <a:rPr lang="fr-FR" dirty="0" smtClean="0"/>
              <a:t> post opératoire souvent inaperçues conduisant à une hypoxie post opératoire</a:t>
            </a:r>
          </a:p>
          <a:p>
            <a:r>
              <a:rPr lang="fr-FR" dirty="0" smtClean="0"/>
              <a:t>Cela doit rendre prudent l’utilisation de morphiniques ainsi qu’une surveillance strict lors du réveil</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p:txBody>
          <a:bodyPr>
            <a:normAutofit fontScale="92500" lnSpcReduction="20000"/>
          </a:bodyPr>
          <a:lstStyle/>
          <a:p>
            <a:r>
              <a:rPr lang="fr-FR" dirty="0" smtClean="0"/>
              <a:t>En dehors de la </a:t>
            </a:r>
            <a:r>
              <a:rPr lang="fr-FR" dirty="0" err="1" smtClean="0"/>
              <a:t>dysautonomie</a:t>
            </a:r>
            <a:r>
              <a:rPr lang="fr-FR" dirty="0" smtClean="0"/>
              <a:t> diabétique, il a été décrit une perte des propriétés élastique du poumon avec altération de la mécanique </a:t>
            </a:r>
            <a:r>
              <a:rPr lang="fr-FR" dirty="0" err="1" smtClean="0"/>
              <a:t>ventilatoire</a:t>
            </a:r>
            <a:r>
              <a:rPr lang="fr-FR" dirty="0" smtClean="0"/>
              <a:t> s’exprimant par</a:t>
            </a:r>
          </a:p>
          <a:p>
            <a:pPr lvl="1"/>
            <a:r>
              <a:rPr lang="fr-FR" dirty="0" smtClean="0"/>
              <a:t>↓ CV et ↓ du VEMS</a:t>
            </a:r>
          </a:p>
          <a:p>
            <a:pPr lvl="1"/>
            <a:r>
              <a:rPr lang="fr-FR" dirty="0" smtClean="0"/>
              <a:t>Altération de la DLCO</a:t>
            </a:r>
          </a:p>
          <a:p>
            <a:r>
              <a:rPr lang="fr-FR" dirty="0" smtClean="0"/>
              <a:t>Ces altérations débutent très </a:t>
            </a:r>
            <a:r>
              <a:rPr lang="fr-FR" dirty="0" err="1" smtClean="0"/>
              <a:t>précocément</a:t>
            </a:r>
            <a:r>
              <a:rPr lang="fr-FR" dirty="0" smtClean="0"/>
              <a:t> lors de la maladie diabétique au stade </a:t>
            </a:r>
            <a:r>
              <a:rPr lang="fr-FR" dirty="0" err="1" smtClean="0"/>
              <a:t>meme</a:t>
            </a:r>
            <a:r>
              <a:rPr lang="fr-FR" dirty="0" smtClean="0"/>
              <a:t> d’intolérance et leur évolution est parallèle à l’équilibre glycémique</a:t>
            </a:r>
          </a:p>
          <a:p>
            <a:pPr>
              <a:buNone/>
            </a:pPr>
            <a:r>
              <a:rPr lang="fr-FR" dirty="0" smtClean="0"/>
              <a:t>→ l’</a:t>
            </a:r>
            <a:r>
              <a:rPr lang="fr-FR" dirty="0" err="1" smtClean="0"/>
              <a:t>euglycémie</a:t>
            </a:r>
            <a:r>
              <a:rPr lang="fr-FR" dirty="0" smtClean="0"/>
              <a:t> </a:t>
            </a:r>
            <a:r>
              <a:rPr lang="fr-FR" dirty="0" err="1" smtClean="0"/>
              <a:t>periopératoire</a:t>
            </a:r>
            <a:r>
              <a:rPr lang="fr-FR" dirty="0" smtClean="0"/>
              <a:t> est donc un facteur permettant la réduction des complications post opératoire</a:t>
            </a:r>
          </a:p>
          <a:p>
            <a:endParaRPr lang="fr-FR" dirty="0" smtClean="0"/>
          </a:p>
          <a:p>
            <a:pPr lvl="1"/>
            <a:endParaRPr lang="fr-F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risques per et post opératoire</a:t>
            </a:r>
            <a:br>
              <a:rPr lang="fr-FR" dirty="0" smtClean="0"/>
            </a:br>
            <a:r>
              <a:rPr lang="fr-FR" sz="2800" dirty="0" smtClean="0"/>
              <a:t>3-troubles hémodynamiques</a:t>
            </a:r>
            <a:endParaRPr lang="fr-FR" dirty="0"/>
          </a:p>
        </p:txBody>
      </p:sp>
      <p:sp>
        <p:nvSpPr>
          <p:cNvPr id="3" name="Espace réservé du contenu 2"/>
          <p:cNvSpPr>
            <a:spLocks noGrp="1"/>
          </p:cNvSpPr>
          <p:nvPr>
            <p:ph sz="quarter" idx="1"/>
          </p:nvPr>
        </p:nvSpPr>
        <p:spPr/>
        <p:txBody>
          <a:bodyPr/>
          <a:lstStyle/>
          <a:p>
            <a:r>
              <a:rPr lang="fr-FR" dirty="0" smtClean="0"/>
              <a:t>Sont l’apanage de la </a:t>
            </a:r>
            <a:r>
              <a:rPr lang="fr-FR" dirty="0" err="1" smtClean="0"/>
              <a:t>dysautonomie</a:t>
            </a:r>
            <a:r>
              <a:rPr lang="fr-FR" dirty="0" smtClean="0"/>
              <a:t> cardiaque</a:t>
            </a:r>
          </a:p>
          <a:p>
            <a:r>
              <a:rPr lang="fr-FR" dirty="0" smtClean="0"/>
              <a:t>Responsable d’une </a:t>
            </a:r>
            <a:r>
              <a:rPr lang="fr-FR" dirty="0" err="1" smtClean="0"/>
              <a:t>morbi</a:t>
            </a:r>
            <a:r>
              <a:rPr lang="fr-FR" dirty="0" smtClean="0"/>
              <a:t>-mortalité très importante en péri opératoire</a:t>
            </a:r>
          </a:p>
          <a:p>
            <a:r>
              <a:rPr lang="fr-FR" dirty="0" smtClean="0"/>
              <a:t>Une étude comparant un groupe de diabétiques et de non diabétiques a montré que 7% du groupe diabétiques ont présenté un ACR ou décédés en post opératoire. Tous ces patients avaient au moins deux tests </a:t>
            </a:r>
            <a:r>
              <a:rPr lang="fr-FR" dirty="0" err="1" smtClean="0"/>
              <a:t>explorants</a:t>
            </a:r>
            <a:r>
              <a:rPr lang="fr-FR" dirty="0" smtClean="0"/>
              <a:t> le SNA anormaux</a:t>
            </a:r>
            <a:endParaRPr lang="fr-F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Cette </a:t>
            </a:r>
            <a:r>
              <a:rPr lang="fr-FR" dirty="0" err="1" smtClean="0"/>
              <a:t>dysautonomie</a:t>
            </a:r>
            <a:r>
              <a:rPr lang="fr-FR" dirty="0" smtClean="0"/>
              <a:t> est responsable d’une instabilité </a:t>
            </a:r>
            <a:r>
              <a:rPr lang="fr-FR" dirty="0" err="1" smtClean="0"/>
              <a:t>hemodynamique</a:t>
            </a:r>
            <a:r>
              <a:rPr lang="fr-FR" dirty="0" smtClean="0"/>
              <a:t> et plus </a:t>
            </a:r>
            <a:r>
              <a:rPr lang="fr-FR" dirty="0" err="1" smtClean="0"/>
              <a:t>recemment</a:t>
            </a:r>
            <a:r>
              <a:rPr lang="fr-FR" dirty="0" smtClean="0"/>
              <a:t> d’une hypothermie per opératoire ainsi qu’une lourde </a:t>
            </a:r>
            <a:r>
              <a:rPr lang="fr-FR" dirty="0" err="1" smtClean="0"/>
              <a:t>morbi</a:t>
            </a:r>
            <a:r>
              <a:rPr lang="fr-FR" dirty="0" smtClean="0"/>
              <a:t>-mortalité post opératoire soit par mort subite, troubles du rythme surtout ventriculaire ou la survenu d’IDM</a:t>
            </a:r>
          </a:p>
          <a:p>
            <a:pPr>
              <a:buNone/>
            </a:pPr>
            <a:endParaRPr lang="fr-F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buNone/>
            </a:pPr>
            <a:r>
              <a:rPr lang="fr-FR" dirty="0" smtClean="0"/>
              <a:t>→ comme nous l’avons mentionné, la recherche de cette </a:t>
            </a:r>
            <a:r>
              <a:rPr lang="fr-FR" dirty="0" err="1" smtClean="0"/>
              <a:t>dysautonomie</a:t>
            </a:r>
            <a:r>
              <a:rPr lang="fr-FR" dirty="0" smtClean="0"/>
              <a:t> en préopératoire doit </a:t>
            </a:r>
            <a:r>
              <a:rPr lang="fr-FR" dirty="0" err="1" smtClean="0"/>
              <a:t>etre</a:t>
            </a:r>
            <a:r>
              <a:rPr lang="fr-FR" dirty="0" smtClean="0"/>
              <a:t> acharnée++</a:t>
            </a:r>
          </a:p>
          <a:p>
            <a:pPr>
              <a:buNone/>
            </a:pPr>
            <a:r>
              <a:rPr lang="fr-FR" dirty="0" smtClean="0"/>
              <a:t>→ un monitorage per opératoire doit </a:t>
            </a:r>
            <a:r>
              <a:rPr lang="fr-FR" dirty="0" err="1" smtClean="0"/>
              <a:t>etre</a:t>
            </a:r>
            <a:r>
              <a:rPr lang="fr-FR" dirty="0" smtClean="0"/>
              <a:t> intensifié et une </a:t>
            </a:r>
            <a:r>
              <a:rPr lang="fr-FR" dirty="0" err="1" smtClean="0"/>
              <a:t>surveillence</a:t>
            </a:r>
            <a:r>
              <a:rPr lang="fr-FR" dirty="0" smtClean="0"/>
              <a:t> post opératoire doit </a:t>
            </a:r>
            <a:r>
              <a:rPr lang="fr-FR" dirty="0" err="1" smtClean="0"/>
              <a:t>etre</a:t>
            </a:r>
            <a:r>
              <a:rPr lang="fr-FR" dirty="0" smtClean="0"/>
              <a:t> étroite++</a:t>
            </a:r>
          </a:p>
          <a:p>
            <a:endParaRPr lang="fr-F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risques per et post opératoire</a:t>
            </a:r>
            <a:br>
              <a:rPr lang="fr-FR" dirty="0" smtClean="0"/>
            </a:br>
            <a:r>
              <a:rPr lang="fr-FR" sz="2800" dirty="0" smtClean="0"/>
              <a:t>4-risque rénal</a:t>
            </a:r>
            <a:endParaRPr lang="fr-FR" dirty="0"/>
          </a:p>
        </p:txBody>
      </p:sp>
      <p:sp>
        <p:nvSpPr>
          <p:cNvPr id="3" name="Espace réservé du contenu 2"/>
          <p:cNvSpPr>
            <a:spLocks noGrp="1"/>
          </p:cNvSpPr>
          <p:nvPr>
            <p:ph sz="quarter" idx="1"/>
          </p:nvPr>
        </p:nvSpPr>
        <p:spPr/>
        <p:txBody>
          <a:bodyPr/>
          <a:lstStyle/>
          <a:p>
            <a:r>
              <a:rPr lang="fr-FR" dirty="0" smtClean="0"/>
              <a:t>Le diabétique est particulièrement sensible à la survenue d’une IRA post opératoire</a:t>
            </a:r>
          </a:p>
          <a:p>
            <a:r>
              <a:rPr lang="fr-FR" dirty="0" smtClean="0"/>
              <a:t>Cette IRA peut compliquer une hyperglycémie dans le contexte de chirurgie majeure, responsable d’une </a:t>
            </a:r>
            <a:r>
              <a:rPr lang="fr-FR" dirty="0" err="1" smtClean="0"/>
              <a:t>hypovolémie</a:t>
            </a:r>
            <a:r>
              <a:rPr lang="fr-FR" dirty="0" smtClean="0"/>
              <a:t> par diurèse osmotique</a:t>
            </a:r>
            <a:endParaRPr lang="fr-F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risques per et post opératoire</a:t>
            </a:r>
            <a:br>
              <a:rPr lang="fr-FR" dirty="0" smtClean="0"/>
            </a:br>
            <a:r>
              <a:rPr lang="fr-FR" sz="2800" dirty="0" smtClean="0"/>
              <a:t>5-les risques neurologiques</a:t>
            </a:r>
            <a:endParaRPr lang="fr-FR" dirty="0"/>
          </a:p>
        </p:txBody>
      </p:sp>
      <p:sp>
        <p:nvSpPr>
          <p:cNvPr id="3" name="Espace réservé du contenu 2"/>
          <p:cNvSpPr>
            <a:spLocks noGrp="1"/>
          </p:cNvSpPr>
          <p:nvPr>
            <p:ph sz="quarter" idx="1"/>
          </p:nvPr>
        </p:nvSpPr>
        <p:spPr/>
        <p:txBody>
          <a:bodyPr/>
          <a:lstStyle/>
          <a:p>
            <a:r>
              <a:rPr lang="fr-FR" dirty="0" smtClean="0"/>
              <a:t>La glycémie est un facteur très influant chez les patients soumis à une chirurgie à risque  d’ischémie cérébrale</a:t>
            </a:r>
          </a:p>
          <a:p>
            <a:r>
              <a:rPr lang="fr-FR" dirty="0" smtClean="0"/>
              <a:t>Une hyperglycémie per opératoire pourrait </a:t>
            </a:r>
            <a:r>
              <a:rPr lang="fr-FR" dirty="0" err="1" smtClean="0"/>
              <a:t>etre</a:t>
            </a:r>
            <a:r>
              <a:rPr lang="fr-FR" dirty="0" smtClean="0"/>
              <a:t> une cause d’</a:t>
            </a:r>
            <a:r>
              <a:rPr lang="fr-FR" dirty="0" err="1" smtClean="0"/>
              <a:t>infarcissement</a:t>
            </a:r>
            <a:r>
              <a:rPr lang="fr-FR" dirty="0" smtClean="0"/>
              <a:t> hémorragique par fragilisation de la barrière </a:t>
            </a:r>
            <a:r>
              <a:rPr lang="fr-FR" dirty="0" err="1" smtClean="0"/>
              <a:t>hématoencéphalique</a:t>
            </a:r>
            <a:endParaRPr lang="fr-FR" dirty="0" smtClean="0"/>
          </a:p>
          <a:p>
            <a:r>
              <a:rPr lang="fr-FR" dirty="0" smtClean="0"/>
              <a:t>L’hyperglycémie peut aggraver des lésions ischémiques préexistantes par une majoration des lésions neuronales, ↓ DSC, ↑ de l’œdème et des lésions ischémiques</a:t>
            </a:r>
            <a:endParaRPr lang="fr-F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smtClean="0"/>
              <a:t>Dans une méta-analyse mené par </a:t>
            </a:r>
            <a:r>
              <a:rPr lang="fr-FR" dirty="0" err="1" smtClean="0"/>
              <a:t>Gerstein</a:t>
            </a:r>
            <a:r>
              <a:rPr lang="fr-FR" dirty="0" smtClean="0"/>
              <a:t> et al, l’hyperglycémie était un facteur pronostic défavorable après un AVC ischémique</a:t>
            </a:r>
          </a:p>
          <a:p>
            <a:pPr lvl="1"/>
            <a:r>
              <a:rPr lang="fr-FR" dirty="0" smtClean="0"/>
              <a:t>Une glycémie entre 6,1 et 7mmol/l multiplie le risque de décès à court terme de 3</a:t>
            </a:r>
          </a:p>
          <a:p>
            <a:pPr lvl="1"/>
            <a:r>
              <a:rPr lang="fr-FR" dirty="0" smtClean="0"/>
              <a:t>Une glycémie entre 6,7 et 8mmol/l  est associée à une plus mauvaise récupération </a:t>
            </a:r>
            <a:r>
              <a:rPr lang="fr-FR" dirty="0" err="1" smtClean="0"/>
              <a:t>fonctionelle</a:t>
            </a:r>
            <a:endParaRPr lang="fr-FR" dirty="0" smtClean="0"/>
          </a:p>
          <a:p>
            <a:pPr>
              <a:buNone/>
            </a:pPr>
            <a:r>
              <a:rPr lang="fr-FR" dirty="0" smtClean="0"/>
              <a:t>→une </a:t>
            </a:r>
            <a:r>
              <a:rPr lang="fr-FR" dirty="0" err="1" smtClean="0"/>
              <a:t>euglycémie</a:t>
            </a:r>
            <a:r>
              <a:rPr lang="fr-FR" dirty="0" smtClean="0"/>
              <a:t> est donc indispensable pour la </a:t>
            </a:r>
            <a:r>
              <a:rPr lang="fr-FR" dirty="0" err="1" smtClean="0"/>
              <a:t>neuroprotection</a:t>
            </a:r>
            <a:r>
              <a:rPr lang="fr-FR" dirty="0" smtClean="0"/>
              <a:t> surtout lors de chirurgie à risque d’ischémie cérébrale (CEC, chirurgie de la carotide</a:t>
            </a:r>
            <a:r>
              <a:rPr lang="fr-FR" smtClean="0"/>
              <a:t>, neurochirurgie)</a:t>
            </a:r>
            <a:endParaRPr lang="fr-F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p:txBody>
          <a:bodyPr/>
          <a:lstStyle/>
          <a:p>
            <a:r>
              <a:rPr lang="fr-FR" dirty="0" smtClean="0"/>
              <a:t>Le diabète est aussi identifié comme étant un facteur de risque de survenu de neuropathie périphérique en post opératoire indépendamment de la chirurgie ou de la technique anesthésique</a:t>
            </a:r>
          </a:p>
          <a:p>
            <a:r>
              <a:rPr lang="fr-FR" dirty="0" smtClean="0"/>
              <a:t>En effet, l’hyperglycémie aigue per opératoire ↓ la conduction nerveuse périphérique alors que l’hyperglycémie chronique s’associe à une perte des fibres nerveuses myélinisées et non myélinisées</a:t>
            </a:r>
            <a:endParaRPr lang="fr-F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Cela est important à connaitre afin de ne pas attribuer l’apparition de ce genre de lésions post opératoire à une mauvaise position ou à une </a:t>
            </a:r>
            <a:r>
              <a:rPr lang="fr-FR" dirty="0" err="1" smtClean="0"/>
              <a:t>compréssion</a:t>
            </a:r>
            <a:r>
              <a:rPr lang="fr-FR" dirty="0" smtClean="0"/>
              <a:t> </a:t>
            </a:r>
            <a:r>
              <a:rPr lang="fr-FR" dirty="0" err="1" smtClean="0"/>
              <a:t>peropératoire</a:t>
            </a:r>
            <a:endParaRPr lang="fr-FR" dirty="0" smtClean="0"/>
          </a:p>
          <a:p>
            <a:pPr>
              <a:buNone/>
            </a:pPr>
            <a:r>
              <a:rPr lang="fr-FR" dirty="0" smtClean="0"/>
              <a:t>→ ceci va donc souligner encore une fois sur l’importance de l’</a:t>
            </a:r>
            <a:r>
              <a:rPr lang="fr-FR" dirty="0" err="1" smtClean="0"/>
              <a:t>euglycémie</a:t>
            </a:r>
            <a:r>
              <a:rPr lang="fr-FR" dirty="0" smtClean="0"/>
              <a:t> </a:t>
            </a:r>
            <a:r>
              <a:rPr lang="fr-FR" dirty="0" err="1" smtClean="0"/>
              <a:t>peropératoie</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Epidémiologie </a:t>
            </a:r>
            <a:endParaRPr lang="fr-FR" dirty="0"/>
          </a:p>
        </p:txBody>
      </p:sp>
      <p:sp>
        <p:nvSpPr>
          <p:cNvPr id="3" name="Espace réservé du contenu 2"/>
          <p:cNvSpPr>
            <a:spLocks noGrp="1"/>
          </p:cNvSpPr>
          <p:nvPr>
            <p:ph sz="quarter" idx="1"/>
          </p:nvPr>
        </p:nvSpPr>
        <p:spPr>
          <a:xfrm>
            <a:off x="500034" y="2000240"/>
            <a:ext cx="8229600" cy="3186122"/>
          </a:xfrm>
        </p:spPr>
        <p:txBody>
          <a:bodyPr>
            <a:normAutofit/>
          </a:bodyPr>
          <a:lstStyle/>
          <a:p>
            <a:r>
              <a:rPr lang="fr-FR" dirty="0" smtClean="0"/>
              <a:t>170 millions de personnes dans le monde</a:t>
            </a:r>
          </a:p>
          <a:p>
            <a:r>
              <a:rPr lang="fr-FR" dirty="0" smtClean="0"/>
              <a:t>300 millions de personnes seront diabétique en 2025 selon l’OMS (5,4% de la population mondiale)</a:t>
            </a:r>
          </a:p>
          <a:p>
            <a:r>
              <a:rPr lang="fr-FR" dirty="0" smtClean="0"/>
              <a:t>Evolution du profil démographique au dépend des plus jeunes (obésité et sédentarité)</a:t>
            </a:r>
          </a:p>
          <a:p>
            <a:endParaRPr lang="fr-F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71480"/>
            <a:ext cx="8229600" cy="1143000"/>
          </a:xfrm>
        </p:spPr>
        <p:txBody>
          <a:bodyPr>
            <a:normAutofit fontScale="90000"/>
          </a:bodyPr>
          <a:lstStyle/>
          <a:p>
            <a:r>
              <a:rPr lang="fr-FR" dirty="0" smtClean="0"/>
              <a:t>Les risques per et post opératoire</a:t>
            </a:r>
            <a:br>
              <a:rPr lang="fr-FR" dirty="0" smtClean="0"/>
            </a:br>
            <a:r>
              <a:rPr lang="fr-FR" sz="2800" dirty="0" smtClean="0"/>
              <a:t>6-défaut de cicatrisation</a:t>
            </a:r>
            <a:r>
              <a:rPr lang="fr-FR" dirty="0" smtClean="0"/>
              <a:t/>
            </a:r>
            <a:br>
              <a:rPr lang="fr-FR" dirty="0" smtClean="0"/>
            </a:br>
            <a:endParaRPr lang="fr-FR" dirty="0"/>
          </a:p>
        </p:txBody>
      </p:sp>
      <p:sp>
        <p:nvSpPr>
          <p:cNvPr id="3" name="Espace réservé du contenu 2"/>
          <p:cNvSpPr>
            <a:spLocks noGrp="1"/>
          </p:cNvSpPr>
          <p:nvPr>
            <p:ph sz="quarter" idx="1"/>
          </p:nvPr>
        </p:nvSpPr>
        <p:spPr>
          <a:xfrm>
            <a:off x="428596" y="1857364"/>
            <a:ext cx="8229600" cy="4709160"/>
          </a:xfrm>
        </p:spPr>
        <p:txBody>
          <a:bodyPr/>
          <a:lstStyle/>
          <a:p>
            <a:r>
              <a:rPr lang="fr-FR" dirty="0" smtClean="0"/>
              <a:t>L’hyperglycémie est aussi incriminée dans le retard de cicatrisation</a:t>
            </a:r>
          </a:p>
          <a:p>
            <a:r>
              <a:rPr lang="fr-FR" dirty="0" smtClean="0"/>
              <a:t>Ceci s’explique par le fait que l’hyperglycémie inhibe la synthèse de collagène, l’apparition d’une </a:t>
            </a:r>
            <a:r>
              <a:rPr lang="fr-FR" dirty="0" err="1" smtClean="0"/>
              <a:t>neovascularisation</a:t>
            </a:r>
            <a:r>
              <a:rPr lang="fr-FR" dirty="0" smtClean="0"/>
              <a:t> et donc de la formation du granulome inflammatoire</a:t>
            </a:r>
          </a:p>
          <a:p>
            <a:r>
              <a:rPr lang="fr-FR" dirty="0" smtClean="0"/>
              <a:t>Ces anomalies sont corrigibles par l’administration d’insuline</a:t>
            </a:r>
            <a:endParaRPr lang="fr-F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À titre d’exemple, les fractures de chevilles sont responsable d’un taux de complications élevés liés au défaut de cicatrisation (nécrose cutanée, infections) de 40% chez le diabétique</a:t>
            </a:r>
          </a:p>
          <a:p>
            <a:r>
              <a:rPr lang="fr-FR" dirty="0" smtClean="0"/>
              <a:t>Ces complications sont encore plus importante après traitement chirurgical</a:t>
            </a:r>
          </a:p>
          <a:p>
            <a:pPr>
              <a:buNone/>
            </a:pPr>
            <a:r>
              <a:rPr lang="fr-FR" dirty="0" smtClean="0"/>
              <a:t>→ ceci doit donc faire discuter une abstention chirurgicale chez les diabétiques </a:t>
            </a:r>
            <a:r>
              <a:rPr lang="fr-FR" dirty="0" err="1" smtClean="0"/>
              <a:t>agés</a:t>
            </a:r>
            <a:r>
              <a:rPr lang="fr-FR" dirty="0" smtClean="0"/>
              <a:t> ou dans les diabètes évolués</a:t>
            </a:r>
          </a:p>
          <a:p>
            <a:pPr>
              <a:buNone/>
            </a:pPr>
            <a:endParaRPr lang="fr-FR" dirty="0" smtClean="0"/>
          </a:p>
          <a:p>
            <a:endParaRPr lang="fr-F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Choix de la technique anesthésique</a:t>
            </a:r>
            <a:endParaRPr lang="fr-FR" dirty="0"/>
          </a:p>
        </p:txBody>
      </p:sp>
      <p:sp>
        <p:nvSpPr>
          <p:cNvPr id="3" name="Espace réservé du contenu 2"/>
          <p:cNvSpPr>
            <a:spLocks noGrp="1"/>
          </p:cNvSpPr>
          <p:nvPr>
            <p:ph sz="quarter" idx="1"/>
          </p:nvPr>
        </p:nvSpPr>
        <p:spPr/>
        <p:txBody>
          <a:bodyPr/>
          <a:lstStyle/>
          <a:p>
            <a:r>
              <a:rPr lang="fr-FR" dirty="0" smtClean="0"/>
              <a:t>Le choix entre l’anesthésie générale ou de l’ALR a longtemps était débattu</a:t>
            </a:r>
          </a:p>
          <a:p>
            <a:r>
              <a:rPr lang="fr-FR" dirty="0" smtClean="0"/>
              <a:t>Les données actuelles sont en faveur de l’ALR surtout pour deux raisons</a:t>
            </a:r>
          </a:p>
          <a:p>
            <a:pPr lvl="1"/>
            <a:r>
              <a:rPr lang="fr-FR" dirty="0" smtClean="0"/>
              <a:t>Les risques de compressions </a:t>
            </a:r>
            <a:r>
              <a:rPr lang="fr-FR" dirty="0" err="1" smtClean="0"/>
              <a:t>peropératoire</a:t>
            </a:r>
            <a:r>
              <a:rPr lang="fr-FR" dirty="0" smtClean="0"/>
              <a:t> avec l’AG</a:t>
            </a:r>
          </a:p>
          <a:p>
            <a:pPr lvl="1"/>
            <a:r>
              <a:rPr lang="fr-FR" dirty="0" smtClean="0"/>
              <a:t>Un équilibre métabolique </a:t>
            </a:r>
            <a:r>
              <a:rPr lang="fr-FR" dirty="0" err="1" smtClean="0"/>
              <a:t>peropératoire</a:t>
            </a:r>
            <a:r>
              <a:rPr lang="fr-FR" dirty="0" smtClean="0"/>
              <a:t> est plus facile à obtenir</a:t>
            </a:r>
            <a:endParaRPr lang="fr-F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Choix de la technique anesthésique</a:t>
            </a:r>
            <a:br>
              <a:rPr lang="fr-FR" dirty="0" smtClean="0"/>
            </a:br>
            <a:r>
              <a:rPr lang="fr-FR" sz="2800" dirty="0" smtClean="0"/>
              <a:t>1-risque de compressions per opératoire</a:t>
            </a:r>
            <a:endParaRPr lang="fr-FR" dirty="0"/>
          </a:p>
        </p:txBody>
      </p:sp>
      <p:sp>
        <p:nvSpPr>
          <p:cNvPr id="3" name="Espace réservé du contenu 2"/>
          <p:cNvSpPr>
            <a:spLocks noGrp="1"/>
          </p:cNvSpPr>
          <p:nvPr>
            <p:ph sz="quarter" idx="1"/>
          </p:nvPr>
        </p:nvSpPr>
        <p:spPr/>
        <p:txBody>
          <a:bodyPr/>
          <a:lstStyle/>
          <a:p>
            <a:r>
              <a:rPr lang="fr-FR" dirty="0" smtClean="0"/>
              <a:t>Comme nous l’avons déjà mentionné, le diabétique est à risque de développer des lésions nerveuses et cutanées </a:t>
            </a:r>
            <a:r>
              <a:rPr lang="fr-FR" dirty="0" err="1" smtClean="0"/>
              <a:t>peropératoire</a:t>
            </a:r>
            <a:r>
              <a:rPr lang="fr-FR" dirty="0" smtClean="0"/>
              <a:t> qui serons majorées par les compressions</a:t>
            </a:r>
          </a:p>
          <a:p>
            <a:r>
              <a:rPr lang="fr-FR" dirty="0" smtClean="0"/>
              <a:t>Le nerf cubital, </a:t>
            </a:r>
            <a:r>
              <a:rPr lang="fr-FR" dirty="0" err="1" smtClean="0"/>
              <a:t>median</a:t>
            </a:r>
            <a:r>
              <a:rPr lang="fr-FR" dirty="0" smtClean="0"/>
              <a:t> et SPE sont les plus exposés</a:t>
            </a:r>
          </a:p>
          <a:p>
            <a:r>
              <a:rPr lang="fr-FR" dirty="0" smtClean="0"/>
              <a:t>Cheney et al ont démontré que les lésions du nerf cubital en post opératoire chez les diabétiques survient à 85% des cas chez les patients sous AG</a:t>
            </a:r>
            <a:endParaRPr lang="fr-F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Plus récemment, Warner et al ont démontré  que la fréquence des lésions nerveuses périphériques et des lésions cutanés est beaucoup plus fréquentes chez les diabétiques sous AG</a:t>
            </a:r>
          </a:p>
          <a:p>
            <a:r>
              <a:rPr lang="fr-FR" dirty="0" smtClean="0"/>
              <a:t>Ceci </a:t>
            </a:r>
            <a:r>
              <a:rPr lang="fr-FR" dirty="0" err="1" smtClean="0"/>
              <a:t>biensur</a:t>
            </a:r>
            <a:r>
              <a:rPr lang="fr-FR" dirty="0" smtClean="0"/>
              <a:t>, quelques soit le type d’anesthésie, un soin particulier doit </a:t>
            </a:r>
            <a:r>
              <a:rPr lang="fr-FR" dirty="0" err="1" smtClean="0"/>
              <a:t>etre</a:t>
            </a:r>
            <a:r>
              <a:rPr lang="fr-FR" dirty="0" smtClean="0"/>
              <a:t> apporté </a:t>
            </a:r>
            <a:r>
              <a:rPr lang="fr-FR" dirty="0" err="1" smtClean="0"/>
              <a:t>auc</a:t>
            </a:r>
            <a:r>
              <a:rPr lang="fr-FR" dirty="0" smtClean="0"/>
              <a:t> point d’appuis</a:t>
            </a:r>
            <a:endParaRPr lang="fr-F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Choix de la technique anesthésique</a:t>
            </a:r>
            <a:br>
              <a:rPr lang="fr-FR" dirty="0" smtClean="0"/>
            </a:br>
            <a:r>
              <a:rPr lang="fr-FR" sz="2800" dirty="0" smtClean="0"/>
              <a:t>3-obtention de l’équilibre glycémique</a:t>
            </a:r>
            <a:endParaRPr lang="fr-FR" dirty="0"/>
          </a:p>
        </p:txBody>
      </p:sp>
      <p:sp>
        <p:nvSpPr>
          <p:cNvPr id="3" name="Espace réservé du contenu 2"/>
          <p:cNvSpPr>
            <a:spLocks noGrp="1"/>
          </p:cNvSpPr>
          <p:nvPr>
            <p:ph sz="quarter" idx="1"/>
          </p:nvPr>
        </p:nvSpPr>
        <p:spPr/>
        <p:txBody>
          <a:bodyPr>
            <a:normAutofit fontScale="92500" lnSpcReduction="20000"/>
          </a:bodyPr>
          <a:lstStyle/>
          <a:p>
            <a:r>
              <a:rPr lang="fr-FR" dirty="0" smtClean="0"/>
              <a:t>L’anesthésie médullaire ou par blocs </a:t>
            </a:r>
            <a:r>
              <a:rPr lang="fr-FR" dirty="0" err="1" smtClean="0"/>
              <a:t>pléxique</a:t>
            </a:r>
            <a:r>
              <a:rPr lang="fr-FR" dirty="0" smtClean="0"/>
              <a:t> peuvent moduler la réponse humorale et la sécrétion résiduelle d’insuline</a:t>
            </a:r>
          </a:p>
          <a:p>
            <a:r>
              <a:rPr lang="fr-FR" dirty="0" smtClean="0"/>
              <a:t>La péri-anesthésie, le blocage des afférences nociceptives inhibe la sécrétion des hormones liées au stress chirurgicale, qui pour la plupart sont hyperglycémiants</a:t>
            </a:r>
          </a:p>
          <a:p>
            <a:r>
              <a:rPr lang="fr-FR" dirty="0" err="1" smtClean="0"/>
              <a:t>Enquist</a:t>
            </a:r>
            <a:r>
              <a:rPr lang="fr-FR" dirty="0" smtClean="0"/>
              <a:t> et al ont montré que toutes sécrétions de catécholamines est entièrement inhibées dès que le niveau anesthésique atteint T4</a:t>
            </a:r>
          </a:p>
          <a:p>
            <a:r>
              <a:rPr lang="fr-FR" dirty="0" err="1" smtClean="0"/>
              <a:t>Bromage</a:t>
            </a:r>
            <a:r>
              <a:rPr lang="fr-FR" dirty="0" smtClean="0"/>
              <a:t> et al ont montré que la </a:t>
            </a:r>
            <a:r>
              <a:rPr lang="fr-FR" dirty="0" err="1" smtClean="0"/>
              <a:t>reponse</a:t>
            </a:r>
            <a:r>
              <a:rPr lang="fr-FR" dirty="0" smtClean="0"/>
              <a:t> </a:t>
            </a:r>
            <a:r>
              <a:rPr lang="fr-FR" dirty="0" err="1" smtClean="0"/>
              <a:t>cortico</a:t>
            </a:r>
            <a:r>
              <a:rPr lang="fr-FR" dirty="0" smtClean="0"/>
              <a:t>-surrénalienne est partiellement inhibée sous anesthésie péridurale sus ombilicale</a:t>
            </a:r>
            <a:endParaRPr lang="fr-F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Quand à l’anesthésie tronculaire, son avantage par rapport à l’AG a été démontré pour la chirurgie de la cataracte avec un bénéfice concernant une prise plus précoce de l’alimentation en post opératoire permettant ainsi un meilleur équilibre métabolique au cours de cette période</a:t>
            </a:r>
            <a:endParaRPr lang="fr-F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Choix de la technique </a:t>
            </a:r>
            <a:r>
              <a:rPr lang="fr-FR" dirty="0" err="1" smtClean="0"/>
              <a:t>anésthésique</a:t>
            </a:r>
            <a:endParaRPr lang="fr-FR" dirty="0"/>
          </a:p>
        </p:txBody>
      </p:sp>
      <p:sp>
        <p:nvSpPr>
          <p:cNvPr id="3" name="Espace réservé du contenu 2"/>
          <p:cNvSpPr>
            <a:spLocks noGrp="1"/>
          </p:cNvSpPr>
          <p:nvPr>
            <p:ph sz="quarter" idx="1"/>
          </p:nvPr>
        </p:nvSpPr>
        <p:spPr/>
        <p:txBody>
          <a:bodyPr/>
          <a:lstStyle/>
          <a:p>
            <a:r>
              <a:rPr lang="fr-FR" dirty="0" smtClean="0"/>
              <a:t>Certaines précautions doit </a:t>
            </a:r>
            <a:r>
              <a:rPr lang="fr-FR" dirty="0" err="1" smtClean="0"/>
              <a:t>etre</a:t>
            </a:r>
            <a:r>
              <a:rPr lang="fr-FR" dirty="0" smtClean="0"/>
              <a:t> prise en cas d’ALR :</a:t>
            </a:r>
          </a:p>
          <a:p>
            <a:pPr lvl="1"/>
            <a:r>
              <a:rPr lang="fr-FR" dirty="0" smtClean="0"/>
              <a:t>↓ des doses d’anesthésiques locaux car risque plus important de </a:t>
            </a:r>
            <a:r>
              <a:rPr lang="fr-FR" dirty="0" err="1" smtClean="0"/>
              <a:t>neurotoxicité</a:t>
            </a:r>
            <a:endParaRPr lang="fr-FR" dirty="0" smtClean="0"/>
          </a:p>
          <a:p>
            <a:pPr lvl="1"/>
            <a:r>
              <a:rPr lang="fr-FR" dirty="0" smtClean="0"/>
              <a:t>Éviter une rachianesthésie chez les </a:t>
            </a:r>
            <a:r>
              <a:rPr lang="fr-FR" dirty="0" err="1" smtClean="0"/>
              <a:t>dysautonomiques</a:t>
            </a:r>
            <a:r>
              <a:rPr lang="fr-FR" dirty="0" smtClean="0"/>
              <a:t> avancés car risque important d’une altération hémodynamique </a:t>
            </a:r>
            <a:r>
              <a:rPr lang="fr-FR" dirty="0" err="1" smtClean="0"/>
              <a:t>peropératoire</a:t>
            </a:r>
            <a:r>
              <a:rPr lang="fr-FR" dirty="0" smtClean="0"/>
              <a:t>, voir d’ischémie myocardique d’une part par la </a:t>
            </a:r>
            <a:r>
              <a:rPr lang="fr-FR" dirty="0" err="1" smtClean="0"/>
              <a:t>sympatholyse</a:t>
            </a:r>
            <a:r>
              <a:rPr lang="fr-FR" dirty="0" smtClean="0"/>
              <a:t> anesthésique et d’autre part par altération du système nerveux autonome par la maladie diabétique</a:t>
            </a:r>
            <a:endParaRPr lang="fr-F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Contrôle glycémique </a:t>
            </a:r>
            <a:r>
              <a:rPr lang="fr-FR" dirty="0" err="1" smtClean="0"/>
              <a:t>périopératoire</a:t>
            </a:r>
            <a:endParaRPr lang="fr-FR" dirty="0"/>
          </a:p>
        </p:txBody>
      </p:sp>
      <p:sp>
        <p:nvSpPr>
          <p:cNvPr id="3" name="Espace réservé du contenu 2"/>
          <p:cNvSpPr>
            <a:spLocks noGrp="1"/>
          </p:cNvSpPr>
          <p:nvPr>
            <p:ph sz="quarter" idx="1"/>
          </p:nvPr>
        </p:nvSpPr>
        <p:spPr/>
        <p:txBody>
          <a:bodyPr/>
          <a:lstStyle/>
          <a:p>
            <a:r>
              <a:rPr lang="fr-FR" dirty="0" smtClean="0"/>
              <a:t>Le contrôle glycémique a pour but d’éviter les complications métabolique du diabète et les épisodes d’hypoglycémie</a:t>
            </a:r>
          </a:p>
          <a:p>
            <a:r>
              <a:rPr lang="fr-FR" dirty="0" smtClean="0"/>
              <a:t>L’équilibre glycémique réduit la </a:t>
            </a:r>
            <a:r>
              <a:rPr lang="fr-FR" dirty="0" err="1" smtClean="0"/>
              <a:t>morbi</a:t>
            </a:r>
            <a:r>
              <a:rPr lang="fr-FR" dirty="0" smtClean="0"/>
              <a:t>-mortalité en péri </a:t>
            </a:r>
            <a:r>
              <a:rPr lang="fr-FR" dirty="0" err="1" smtClean="0"/>
              <a:t>oopératoire</a:t>
            </a:r>
            <a:endParaRPr lang="fr-FR" dirty="0" smtClean="0"/>
          </a:p>
          <a:p>
            <a:r>
              <a:rPr lang="fr-FR" dirty="0" smtClean="0"/>
              <a:t>L’apport d’insuline à action rapide en per opératoire semble la technique de choix et permet une baisse de la mortalité de 11% à un an</a:t>
            </a:r>
            <a:endParaRPr lang="fr-F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dirty="0" smtClean="0"/>
              <a:t>Mieux encore, le mélange insuline-glucose-potassium (GIK) semble </a:t>
            </a:r>
            <a:r>
              <a:rPr lang="fr-FR" dirty="0" err="1" smtClean="0"/>
              <a:t>etre</a:t>
            </a:r>
            <a:r>
              <a:rPr lang="fr-FR" dirty="0" smtClean="0"/>
              <a:t> le meilleur moyen de contrôle glycémique en </a:t>
            </a:r>
            <a:r>
              <a:rPr lang="fr-FR" dirty="0" err="1" smtClean="0"/>
              <a:t>peri</a:t>
            </a:r>
            <a:r>
              <a:rPr lang="fr-FR" dirty="0" smtClean="0"/>
              <a:t> opératoire</a:t>
            </a:r>
          </a:p>
          <a:p>
            <a:r>
              <a:rPr lang="fr-FR" dirty="0" smtClean="0"/>
              <a:t>Ceci a été mis en évidence au début pour une réduction de la </a:t>
            </a:r>
            <a:r>
              <a:rPr lang="fr-FR" dirty="0" err="1" smtClean="0"/>
              <a:t>morbi</a:t>
            </a:r>
            <a:r>
              <a:rPr lang="fr-FR" dirty="0" smtClean="0"/>
              <a:t>-mortalité dans le groupe GIK chez les patients diabétiques ayant subi un IDM dans plusieurs études et dans la méta-analyse avec une ↓ de 60%</a:t>
            </a:r>
          </a:p>
          <a:p>
            <a:r>
              <a:rPr lang="fr-FR" dirty="0" err="1" smtClean="0"/>
              <a:t>Lazar</a:t>
            </a:r>
            <a:r>
              <a:rPr lang="fr-FR" dirty="0" smtClean="0"/>
              <a:t> et al ont par la suite démontré l’effet protecteur du GIK dans la chirurgie coronaire en terme de fonction cardiaque post opératoire et de durée d’hospitalisation </a:t>
            </a:r>
          </a:p>
          <a:p>
            <a:endParaRPr lang="fr-FR" dirty="0" smtClean="0"/>
          </a:p>
          <a:p>
            <a:endParaRPr lang="fr-FR" dirty="0" smtClean="0"/>
          </a:p>
          <a:p>
            <a:endParaRPr lang="fr-FR" dirty="0" smtClean="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Epidémiologie </a:t>
            </a:r>
            <a:endParaRPr lang="fr-FR" dirty="0"/>
          </a:p>
        </p:txBody>
      </p:sp>
      <p:sp>
        <p:nvSpPr>
          <p:cNvPr id="3" name="Espace réservé du contenu 2"/>
          <p:cNvSpPr>
            <a:spLocks noGrp="1"/>
          </p:cNvSpPr>
          <p:nvPr>
            <p:ph sz="quarter" idx="1"/>
          </p:nvPr>
        </p:nvSpPr>
        <p:spPr>
          <a:xfrm>
            <a:off x="500034" y="2071678"/>
            <a:ext cx="8229600" cy="3186122"/>
          </a:xfrm>
        </p:spPr>
        <p:txBody>
          <a:bodyPr/>
          <a:lstStyle/>
          <a:p>
            <a:r>
              <a:rPr lang="fr-FR" dirty="0" smtClean="0"/>
              <a:t>En Tunisie, situation alarmante</a:t>
            </a:r>
          </a:p>
          <a:p>
            <a:r>
              <a:rPr lang="fr-FR" dirty="0" smtClean="0"/>
              <a:t>10,9 % en 2005, 15% en 2014 et 26% en 2027</a:t>
            </a:r>
          </a:p>
          <a:p>
            <a:r>
              <a:rPr lang="fr-FR" dirty="0" smtClean="0"/>
              <a:t>Prédominance du diabète type 2</a:t>
            </a:r>
          </a:p>
          <a:p>
            <a:r>
              <a:rPr lang="fr-FR" dirty="0" smtClean="0"/>
              <a:t>Évolution démographique semblable à la situation mondiale </a:t>
            </a:r>
          </a:p>
          <a:p>
            <a:endParaRPr lang="fr-F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Donc l’apport d’insuline rapide continu et de glucose per opératoire est la technique de choix</a:t>
            </a:r>
          </a:p>
          <a:p>
            <a:r>
              <a:rPr lang="fr-FR" dirty="0" smtClean="0"/>
              <a:t>L’apport de </a:t>
            </a:r>
            <a:r>
              <a:rPr lang="fr-FR" dirty="0" err="1" smtClean="0"/>
              <a:t>clonidine</a:t>
            </a:r>
            <a:r>
              <a:rPr lang="fr-FR" dirty="0" smtClean="0"/>
              <a:t> comme prémédication à la dose de 4µg/kg a montré son efficacité quand à l’équilibre glycémique et la réduction des besoins en insuline</a:t>
            </a:r>
            <a:endParaRPr lang="fr-F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Contrôle glycémique </a:t>
            </a:r>
            <a:r>
              <a:rPr lang="fr-FR" dirty="0" err="1" smtClean="0"/>
              <a:t>périopératoire</a:t>
            </a:r>
            <a:r>
              <a:rPr lang="fr-FR" dirty="0" smtClean="0"/>
              <a:t/>
            </a:r>
            <a:br>
              <a:rPr lang="fr-FR" dirty="0" smtClean="0"/>
            </a:br>
            <a:r>
              <a:rPr lang="fr-FR" sz="2800" dirty="0" smtClean="0"/>
              <a:t>protocole d’insulinothérapie</a:t>
            </a:r>
            <a:endParaRPr lang="fr-FR" dirty="0"/>
          </a:p>
        </p:txBody>
      </p:sp>
      <p:sp>
        <p:nvSpPr>
          <p:cNvPr id="3" name="Espace réservé du contenu 2"/>
          <p:cNvSpPr>
            <a:spLocks noGrp="1"/>
          </p:cNvSpPr>
          <p:nvPr>
            <p:ph sz="quarter" idx="1"/>
          </p:nvPr>
        </p:nvSpPr>
        <p:spPr/>
        <p:txBody>
          <a:bodyPr/>
          <a:lstStyle/>
          <a:p>
            <a:pPr marL="651510" indent="-514350"/>
            <a:r>
              <a:rPr lang="fr-FR" u="sng" dirty="0" smtClean="0"/>
              <a:t>Chez le diabétique type 1 en chirurgie majeure</a:t>
            </a:r>
          </a:p>
          <a:p>
            <a:pPr marL="971550" lvl="1" indent="-514350">
              <a:buFont typeface="+mj-lt"/>
              <a:buAutoNum type="arabicPeriod"/>
            </a:pPr>
            <a:r>
              <a:rPr lang="fr-FR" dirty="0" smtClean="0"/>
              <a:t>pas d’insuline habituelle le matin de l’acte</a:t>
            </a:r>
          </a:p>
          <a:p>
            <a:pPr marL="971550" lvl="1" indent="-514350">
              <a:buFont typeface="+mj-lt"/>
              <a:buAutoNum type="arabicPeriod"/>
            </a:pPr>
            <a:r>
              <a:rPr lang="fr-FR" dirty="0" smtClean="0"/>
              <a:t>À l’arrivée au bloc: glycémie capillaire</a:t>
            </a:r>
          </a:p>
          <a:p>
            <a:pPr marL="1648206" lvl="4" indent="-514350">
              <a:buNone/>
            </a:pPr>
            <a:r>
              <a:rPr lang="fr-FR" dirty="0" smtClean="0"/>
              <a:t>                                        mise de G5% 125ml/h</a:t>
            </a:r>
          </a:p>
          <a:p>
            <a:pPr marL="1648206" lvl="4" indent="-514350">
              <a:buNone/>
            </a:pPr>
            <a:r>
              <a:rPr lang="fr-FR" dirty="0" smtClean="0"/>
              <a:t>                                        insuline rapide 1-2UI/h</a:t>
            </a:r>
          </a:p>
          <a:p>
            <a:pPr marL="1648206" lvl="4" indent="-514350">
              <a:buNone/>
            </a:pPr>
            <a:r>
              <a:rPr lang="fr-FR" dirty="0" smtClean="0"/>
              <a:t>                                        adaptation horaire du débit d’insuline en fonction des </a:t>
            </a:r>
            <a:r>
              <a:rPr lang="fr-FR" dirty="0" err="1" smtClean="0"/>
              <a:t>dextros</a:t>
            </a:r>
            <a:r>
              <a:rPr lang="fr-FR" dirty="0" smtClean="0"/>
              <a:t> (objectif 1-1,8g/l)</a:t>
            </a:r>
          </a:p>
          <a:p>
            <a:pPr marL="971550" lvl="1" indent="-514350">
              <a:buFont typeface="+mj-lt"/>
              <a:buAutoNum type="arabicPeriod"/>
            </a:pPr>
            <a:r>
              <a:rPr lang="fr-FR" dirty="0" smtClean="0"/>
              <a:t>Apport de glucosé et d’insuline rapide avec contrôle /2h puis /4h jusqu’à stabilisation</a:t>
            </a:r>
          </a:p>
          <a:p>
            <a:pPr marL="971550" lvl="1" indent="-514350">
              <a:buFont typeface="+mj-lt"/>
              <a:buAutoNum type="arabicPeriod"/>
            </a:pPr>
            <a:r>
              <a:rPr lang="fr-FR" dirty="0" smtClean="0"/>
              <a:t>Lors de la reprise alimentaire, passage à l’insuline en s/c</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u="sng" dirty="0" smtClean="0"/>
              <a:t>Diabétique de type 1 en chirurgie mineure</a:t>
            </a:r>
          </a:p>
          <a:p>
            <a:pPr marL="1042416" lvl="1" indent="-457200">
              <a:buFont typeface="+mj-lt"/>
              <a:buAutoNum type="arabicPeriod"/>
            </a:pPr>
            <a:r>
              <a:rPr lang="fr-FR" dirty="0" smtClean="0"/>
              <a:t>Soit le </a:t>
            </a:r>
            <a:r>
              <a:rPr lang="fr-FR" dirty="0" err="1" smtClean="0"/>
              <a:t>meme</a:t>
            </a:r>
            <a:r>
              <a:rPr lang="fr-FR" dirty="0" smtClean="0"/>
              <a:t> protocole qu’en chirurgie majeure</a:t>
            </a:r>
          </a:p>
          <a:p>
            <a:pPr marL="1042416" lvl="1" indent="-457200">
              <a:buFont typeface="+mj-lt"/>
              <a:buAutoNum type="arabicPeriod"/>
            </a:pPr>
            <a:r>
              <a:rPr lang="fr-FR" dirty="0" smtClean="0"/>
              <a:t>Administration d’insuline habituelle en s/c et mise en place d’une perfusion de G5% 125ml/h ou G10% 70ml/h</a:t>
            </a:r>
          </a:p>
          <a:p>
            <a:pPr marL="1042416" lvl="1" indent="-457200">
              <a:buFont typeface="+mj-lt"/>
              <a:buAutoNum type="arabicPeriod"/>
            </a:pPr>
            <a:r>
              <a:rPr lang="fr-FR" dirty="0" smtClean="0"/>
              <a:t>Reprise de l’alimentation per os dès que possible</a:t>
            </a:r>
            <a:endParaRPr lang="fr-F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u="sng" dirty="0" smtClean="0"/>
              <a:t>Diabétique type 2 et chirurgie majeure</a:t>
            </a:r>
          </a:p>
          <a:p>
            <a:pPr marL="971550" lvl="1" indent="-514350">
              <a:buFont typeface="+mj-lt"/>
              <a:buAutoNum type="arabicPeriod"/>
            </a:pPr>
            <a:r>
              <a:rPr lang="fr-FR" dirty="0" smtClean="0"/>
              <a:t>pas de sulfamides hypoglycémiants la veille; </a:t>
            </a:r>
            <a:r>
              <a:rPr lang="fr-FR" dirty="0" err="1" smtClean="0"/>
              <a:t>arret</a:t>
            </a:r>
            <a:r>
              <a:rPr lang="fr-FR" dirty="0" smtClean="0"/>
              <a:t> de la </a:t>
            </a:r>
            <a:r>
              <a:rPr lang="fr-FR" dirty="0" err="1" smtClean="0"/>
              <a:t>metformine</a:t>
            </a:r>
            <a:r>
              <a:rPr lang="fr-FR" dirty="0" smtClean="0"/>
              <a:t> 48h avant</a:t>
            </a:r>
          </a:p>
          <a:p>
            <a:pPr marL="971550" lvl="1" indent="-514350">
              <a:buFont typeface="+mj-lt"/>
              <a:buAutoNum type="arabicPeriod"/>
            </a:pPr>
            <a:r>
              <a:rPr lang="fr-FR" dirty="0" smtClean="0"/>
              <a:t>À l’arrivée au bloc: glycémie capillaire</a:t>
            </a:r>
          </a:p>
          <a:p>
            <a:pPr marL="1648206" lvl="4" indent="-514350">
              <a:buNone/>
            </a:pPr>
            <a:r>
              <a:rPr lang="fr-FR" dirty="0" smtClean="0"/>
              <a:t>                                        mise de G5% 125ml/h</a:t>
            </a:r>
          </a:p>
          <a:p>
            <a:pPr marL="1648206" lvl="4" indent="-514350">
              <a:buNone/>
            </a:pPr>
            <a:r>
              <a:rPr lang="fr-FR" dirty="0" smtClean="0"/>
              <a:t>                                        insuline rapide 1-2UI/h</a:t>
            </a:r>
          </a:p>
          <a:p>
            <a:pPr marL="1648206" lvl="4" indent="-514350">
              <a:buNone/>
            </a:pPr>
            <a:r>
              <a:rPr lang="fr-FR" dirty="0" smtClean="0"/>
              <a:t>                                        adaptation horaire du débit d’insuline en fonction des </a:t>
            </a:r>
            <a:r>
              <a:rPr lang="fr-FR" dirty="0" err="1" smtClean="0"/>
              <a:t>dextros</a:t>
            </a:r>
            <a:r>
              <a:rPr lang="fr-FR" dirty="0" smtClean="0"/>
              <a:t> (objectif 1-1,8g/l)</a:t>
            </a:r>
          </a:p>
          <a:p>
            <a:pPr marL="971550" lvl="1" indent="-514350">
              <a:buFont typeface="+mj-lt"/>
              <a:buAutoNum type="arabicPeriod"/>
            </a:pPr>
            <a:r>
              <a:rPr lang="fr-FR" dirty="0" smtClean="0"/>
              <a:t>En post opératoire, apport de G5% ou de G10% en fonction du volume désiré avec soit apport d’insuline s/c /6h selon </a:t>
            </a:r>
            <a:r>
              <a:rPr lang="fr-FR" dirty="0" err="1" smtClean="0"/>
              <a:t>dextro</a:t>
            </a:r>
            <a:r>
              <a:rPr lang="fr-FR" dirty="0" smtClean="0"/>
              <a:t> soit insuline ordinaire à la PSE</a:t>
            </a:r>
          </a:p>
          <a:p>
            <a:pPr marL="971550" lvl="1" indent="-514350">
              <a:buFont typeface="+mj-lt"/>
              <a:buAutoNum type="arabicPeriod"/>
            </a:pPr>
            <a:r>
              <a:rPr lang="fr-FR" dirty="0" smtClean="0"/>
              <a:t>Reprise du traitement per os lors de la reprise alimentaire en l’absence de complications</a:t>
            </a:r>
          </a:p>
          <a:p>
            <a:pPr marL="971550" lvl="1" indent="-514350">
              <a:buFont typeface="+mj-lt"/>
              <a:buAutoNum type="arabicPeriod"/>
            </a:pPr>
            <a:endParaRPr lang="fr-F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20000"/>
          </a:bodyPr>
          <a:lstStyle/>
          <a:p>
            <a:r>
              <a:rPr lang="fr-FR" dirty="0" smtClean="0"/>
              <a:t>Donc une </a:t>
            </a:r>
            <a:r>
              <a:rPr lang="fr-FR" dirty="0" err="1" smtClean="0"/>
              <a:t>euglycémie</a:t>
            </a:r>
            <a:r>
              <a:rPr lang="fr-FR" dirty="0" smtClean="0"/>
              <a:t> est importante à obtenir en </a:t>
            </a:r>
            <a:r>
              <a:rPr lang="fr-FR" dirty="0" err="1" smtClean="0"/>
              <a:t>peri</a:t>
            </a:r>
            <a:r>
              <a:rPr lang="fr-FR" dirty="0" smtClean="0"/>
              <a:t> opératoire</a:t>
            </a:r>
          </a:p>
          <a:p>
            <a:r>
              <a:rPr lang="fr-FR" dirty="0" smtClean="0"/>
              <a:t>Pour les diabétiques non à risque et lors d’une chirurgie mineure une glycémie ≤ 2g/l semble </a:t>
            </a:r>
            <a:r>
              <a:rPr lang="fr-FR" dirty="0" err="1" smtClean="0"/>
              <a:t>etre</a:t>
            </a:r>
            <a:r>
              <a:rPr lang="fr-FR" dirty="0" smtClean="0"/>
              <a:t> suffisante</a:t>
            </a:r>
          </a:p>
          <a:p>
            <a:r>
              <a:rPr lang="fr-FR" dirty="0" smtClean="0"/>
              <a:t>Pour les patients à risque ou lors de chirurgie majeure une glycémie proche de 5,5mmol/l semble améliorer le pronostic</a:t>
            </a:r>
          </a:p>
          <a:p>
            <a:r>
              <a:rPr lang="fr-FR" dirty="0" smtClean="0"/>
              <a:t>À noter que les hypoglycémie sont 6× plus fréquentes que les hyperglycémies selon Van Den Berghe et al</a:t>
            </a:r>
          </a:p>
          <a:p>
            <a:r>
              <a:rPr lang="fr-FR" dirty="0" smtClean="0"/>
              <a:t>Les hypoglycémies représente aussi plus de danger que les hyperglycémie</a:t>
            </a:r>
            <a:endParaRPr lang="fr-F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sz="quarter" idx="1"/>
          </p:nvPr>
        </p:nvSpPr>
        <p:spPr/>
        <p:txBody>
          <a:bodyPr/>
          <a:lstStyle/>
          <a:p>
            <a:r>
              <a:rPr lang="fr-FR" dirty="0" smtClean="0"/>
              <a:t>Le diabète est une pathologie qui pose des problèmes multiples en </a:t>
            </a:r>
            <a:r>
              <a:rPr lang="fr-FR" dirty="0" err="1" smtClean="0"/>
              <a:t>peri</a:t>
            </a:r>
            <a:r>
              <a:rPr lang="fr-FR" dirty="0" smtClean="0"/>
              <a:t>-opératoire</a:t>
            </a:r>
          </a:p>
          <a:p>
            <a:r>
              <a:rPr lang="fr-FR" dirty="0" smtClean="0"/>
              <a:t>Une meilleure connaissance des complications et leur recherche en pré opératoire est un essentielle lors de la consultation anesthésique</a:t>
            </a:r>
          </a:p>
          <a:p>
            <a:r>
              <a:rPr lang="fr-FR" dirty="0" smtClean="0"/>
              <a:t>Une </a:t>
            </a:r>
            <a:r>
              <a:rPr lang="fr-FR" dirty="0" err="1" smtClean="0"/>
              <a:t>euglycémie</a:t>
            </a:r>
            <a:r>
              <a:rPr lang="fr-FR" dirty="0" smtClean="0"/>
              <a:t> en péri opératoire est primordiale++</a:t>
            </a:r>
            <a:endParaRPr lang="fr-F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928934"/>
            <a:ext cx="8229600" cy="1143000"/>
          </a:xfrm>
        </p:spPr>
        <p:txBody>
          <a:bodyPr/>
          <a:lstStyle/>
          <a:p>
            <a:r>
              <a:rPr lang="fr-FR" dirty="0" smtClean="0"/>
              <a:t>Merci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4" name="Espace réservé du contenu 3" descr="images.jpg"/>
          <p:cNvPicPr>
            <a:picLocks noGrp="1" noChangeAspect="1"/>
          </p:cNvPicPr>
          <p:nvPr>
            <p:ph sz="quarter" idx="1"/>
          </p:nvPr>
        </p:nvPicPr>
        <p:blipFill>
          <a:blip r:embed="rId2"/>
          <a:stretch>
            <a:fillRect/>
          </a:stretch>
        </p:blipFill>
        <p:spPr>
          <a:xfrm>
            <a:off x="785786" y="1785926"/>
            <a:ext cx="7421115" cy="428628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Diagnostic et classification</a:t>
            </a:r>
            <a:endParaRPr lang="fr-FR" dirty="0"/>
          </a:p>
        </p:txBody>
      </p:sp>
      <p:sp>
        <p:nvSpPr>
          <p:cNvPr id="3" name="Espace réservé du contenu 2"/>
          <p:cNvSpPr>
            <a:spLocks noGrp="1"/>
          </p:cNvSpPr>
          <p:nvPr>
            <p:ph sz="quarter" idx="1"/>
          </p:nvPr>
        </p:nvSpPr>
        <p:spPr>
          <a:xfrm>
            <a:off x="500034" y="1857364"/>
            <a:ext cx="8229600" cy="4043378"/>
          </a:xfrm>
        </p:spPr>
        <p:txBody>
          <a:bodyPr/>
          <a:lstStyle/>
          <a:p>
            <a:r>
              <a:rPr lang="fr-FR" dirty="0" smtClean="0"/>
              <a:t>Anciens critères OMS</a:t>
            </a:r>
          </a:p>
          <a:p>
            <a:pPr lvl="2"/>
            <a:r>
              <a:rPr lang="fr-FR" dirty="0" smtClean="0"/>
              <a:t>2 glycémies à jeun </a:t>
            </a:r>
            <a:r>
              <a:rPr lang="fr-FR" sz="2000" dirty="0" smtClean="0"/>
              <a:t> › </a:t>
            </a:r>
            <a:r>
              <a:rPr lang="fr-FR" dirty="0" smtClean="0"/>
              <a:t>7,8 </a:t>
            </a:r>
            <a:r>
              <a:rPr lang="fr-FR" dirty="0" err="1" smtClean="0"/>
              <a:t>mmol</a:t>
            </a:r>
            <a:r>
              <a:rPr lang="fr-FR" dirty="0" smtClean="0"/>
              <a:t>/L</a:t>
            </a:r>
          </a:p>
          <a:p>
            <a:pPr lvl="2"/>
            <a:r>
              <a:rPr lang="fr-FR" dirty="0" smtClean="0"/>
              <a:t>HGPO 75 › 11 </a:t>
            </a:r>
            <a:r>
              <a:rPr lang="fr-FR" dirty="0" err="1" smtClean="0"/>
              <a:t>mmol</a:t>
            </a:r>
            <a:r>
              <a:rPr lang="fr-FR" dirty="0" smtClean="0"/>
              <a:t>/L</a:t>
            </a:r>
          </a:p>
          <a:p>
            <a:r>
              <a:rPr lang="fr-FR" dirty="0" smtClean="0"/>
              <a:t>Nouveaux  critères American </a:t>
            </a:r>
            <a:r>
              <a:rPr lang="fr-FR" dirty="0" err="1" smtClean="0"/>
              <a:t>Diabetic</a:t>
            </a:r>
            <a:r>
              <a:rPr lang="fr-FR" dirty="0" smtClean="0"/>
              <a:t> Association </a:t>
            </a:r>
          </a:p>
          <a:p>
            <a:pPr marL="1362456" lvl="2" indent="-457200"/>
            <a:r>
              <a:rPr lang="fr-FR" dirty="0" smtClean="0"/>
              <a:t>2 glycémies à jeun › 7 </a:t>
            </a:r>
            <a:r>
              <a:rPr lang="fr-FR" dirty="0" err="1" smtClean="0"/>
              <a:t>mmol</a:t>
            </a:r>
            <a:r>
              <a:rPr lang="fr-FR" dirty="0" smtClean="0"/>
              <a:t>/L</a:t>
            </a:r>
          </a:p>
          <a:p>
            <a:pPr marL="1362456" lvl="2" indent="-457200"/>
            <a:r>
              <a:rPr lang="fr-FR" dirty="0" smtClean="0"/>
              <a:t>Nouvelle notion d’intolérance au </a:t>
            </a:r>
            <a:r>
              <a:rPr lang="fr-FR" smtClean="0"/>
              <a:t>glucose considérée </a:t>
            </a:r>
            <a:r>
              <a:rPr lang="fr-FR" dirty="0" smtClean="0"/>
              <a:t>comme un « pré diabète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Diagnostic et classification</a:t>
            </a:r>
            <a:endParaRPr lang="fr-FR" dirty="0"/>
          </a:p>
        </p:txBody>
      </p:sp>
      <p:sp>
        <p:nvSpPr>
          <p:cNvPr id="3" name="Espace réservé du contenu 2"/>
          <p:cNvSpPr>
            <a:spLocks noGrp="1"/>
          </p:cNvSpPr>
          <p:nvPr>
            <p:ph sz="quarter" idx="1"/>
          </p:nvPr>
        </p:nvSpPr>
        <p:spPr/>
        <p:txBody>
          <a:bodyPr>
            <a:normAutofit lnSpcReduction="10000"/>
          </a:bodyPr>
          <a:lstStyle/>
          <a:p>
            <a:r>
              <a:rPr lang="fr-FR" dirty="0" smtClean="0"/>
              <a:t>Schématiquement 2 grandes formes</a:t>
            </a:r>
          </a:p>
          <a:p>
            <a:pPr lvl="1"/>
            <a:r>
              <a:rPr lang="fr-FR" dirty="0" smtClean="0"/>
              <a:t>Type 2 (90%)</a:t>
            </a:r>
          </a:p>
          <a:p>
            <a:pPr lvl="1"/>
            <a:r>
              <a:rPr lang="fr-FR" dirty="0" smtClean="0"/>
              <a:t>Type 1 (10%)</a:t>
            </a:r>
          </a:p>
          <a:p>
            <a:r>
              <a:rPr lang="fr-FR" dirty="0" smtClean="0"/>
              <a:t>À noter que au moment du diagnostic</a:t>
            </a:r>
          </a:p>
          <a:p>
            <a:pPr lvl="1"/>
            <a:r>
              <a:rPr lang="fr-FR" dirty="0" smtClean="0"/>
              <a:t>10 à 29% porteurs de rétinopathies</a:t>
            </a:r>
          </a:p>
          <a:p>
            <a:pPr lvl="1"/>
            <a:r>
              <a:rPr lang="fr-FR" dirty="0" smtClean="0"/>
              <a:t>10 à 37% porteurs de protéinuries</a:t>
            </a:r>
          </a:p>
          <a:p>
            <a:pPr lvl="1"/>
            <a:r>
              <a:rPr lang="fr-FR" dirty="0" smtClean="0"/>
              <a:t>Les atteintes </a:t>
            </a:r>
            <a:r>
              <a:rPr lang="fr-FR" dirty="0" err="1" smtClean="0"/>
              <a:t>macrovasculaires</a:t>
            </a:r>
            <a:r>
              <a:rPr lang="fr-FR" dirty="0" smtClean="0"/>
              <a:t> notamment  les coronaropathies sont présentes dès le stade d’intolérance</a:t>
            </a:r>
          </a:p>
          <a:p>
            <a:pPr>
              <a:buNone/>
            </a:pPr>
            <a:r>
              <a:rPr lang="fr-FR" dirty="0" smtClean="0"/>
              <a:t>→ complications dégénératives et atteintes du système nerveux autonome à prendre en considération quelque soit l’ancienneté de la maladie </a:t>
            </a:r>
          </a:p>
          <a:p>
            <a:pPr lvl="1"/>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893</TotalTime>
  <Words>3077</Words>
  <Application>Microsoft Office PowerPoint</Application>
  <PresentationFormat>Affichage à l'écran (4:3)</PresentationFormat>
  <Paragraphs>335</Paragraphs>
  <Slides>66</Slides>
  <Notes>0</Notes>
  <HiddenSlides>0</HiddenSlides>
  <MMClips>0</MMClips>
  <ScaleCrop>false</ScaleCrop>
  <HeadingPairs>
    <vt:vector size="4" baseType="variant">
      <vt:variant>
        <vt:lpstr>Thème</vt:lpstr>
      </vt:variant>
      <vt:variant>
        <vt:i4>1</vt:i4>
      </vt:variant>
      <vt:variant>
        <vt:lpstr>Titres des diapositives</vt:lpstr>
      </vt:variant>
      <vt:variant>
        <vt:i4>66</vt:i4>
      </vt:variant>
    </vt:vector>
  </HeadingPairs>
  <TitlesOfParts>
    <vt:vector size="67" baseType="lpstr">
      <vt:lpstr>Capitaux</vt:lpstr>
      <vt:lpstr>Anesthésie du patient diabétique</vt:lpstr>
      <vt:lpstr>Plan</vt:lpstr>
      <vt:lpstr>Introduction</vt:lpstr>
      <vt:lpstr>Introduction</vt:lpstr>
      <vt:lpstr>Epidémiologie </vt:lpstr>
      <vt:lpstr>Epidémiologie </vt:lpstr>
      <vt:lpstr>Diapositive 7</vt:lpstr>
      <vt:lpstr>Diagnostic et classification</vt:lpstr>
      <vt:lpstr>Diagnostic et classification</vt:lpstr>
      <vt:lpstr>Prise en charge anesthésique</vt:lpstr>
      <vt:lpstr>Evaluation pré opératoire</vt:lpstr>
      <vt:lpstr>Complications cardiovasculaire 1-la coronaropathie</vt:lpstr>
      <vt:lpstr>L’IMS</vt:lpstr>
      <vt:lpstr>Diapositive 14</vt:lpstr>
      <vt:lpstr>Diapositive 15</vt:lpstr>
      <vt:lpstr>Complications cardiovasculaire 2-l’HTA</vt:lpstr>
      <vt:lpstr>Complications cardiovasculaire 3-la cardiomyopathie diabétique</vt:lpstr>
      <vt:lpstr>Diapositive 18</vt:lpstr>
      <vt:lpstr>Dépistage cardiomyopathie diabétique anesthesiology 2008</vt:lpstr>
      <vt:lpstr>Les neuropathies 1-les neuropathies dysautonomiques</vt:lpstr>
      <vt:lpstr>Dysautonomie cardiaque</vt:lpstr>
      <vt:lpstr>Gastroparésie diabétique</vt:lpstr>
      <vt:lpstr>Diapositive 23</vt:lpstr>
      <vt:lpstr>Dysautonomie clinique</vt:lpstr>
      <vt:lpstr>Score de dysautonomie diabétique</vt:lpstr>
      <vt:lpstr>Diapositive 26</vt:lpstr>
      <vt:lpstr>Résultats</vt:lpstr>
      <vt:lpstr>Les neuropathies 2-neuropathies périphériques</vt:lpstr>
      <vt:lpstr>La fonction rénale</vt:lpstr>
      <vt:lpstr>L’intubation</vt:lpstr>
      <vt:lpstr>Diapositive 31</vt:lpstr>
      <vt:lpstr>Signe de la prière</vt:lpstr>
      <vt:lpstr>Diapositive 33</vt:lpstr>
      <vt:lpstr>Gestion des antidiabétiques en pré opératoire 1-diabète type 1</vt:lpstr>
      <vt:lpstr>2-diabète type 2</vt:lpstr>
      <vt:lpstr>Les risques per et post opératoire 1-risque inféctieux</vt:lpstr>
      <vt:lpstr>Diapositive 37</vt:lpstr>
      <vt:lpstr>Diapositive 38</vt:lpstr>
      <vt:lpstr>Les risques per et post opératoire 2-risque respiratoire</vt:lpstr>
      <vt:lpstr>Diapositive 40</vt:lpstr>
      <vt:lpstr>Diapositive 41</vt:lpstr>
      <vt:lpstr>Les risques per et post opératoire 3-troubles hémodynamiques</vt:lpstr>
      <vt:lpstr>Diapositive 43</vt:lpstr>
      <vt:lpstr>Diapositive 44</vt:lpstr>
      <vt:lpstr>Les risques per et post opératoire 4-risque rénal</vt:lpstr>
      <vt:lpstr>Les risques per et post opératoire 5-les risques neurologiques</vt:lpstr>
      <vt:lpstr>Diapositive 47</vt:lpstr>
      <vt:lpstr>Diapositive 48</vt:lpstr>
      <vt:lpstr>Diapositive 49</vt:lpstr>
      <vt:lpstr>Les risques per et post opératoire 6-défaut de cicatrisation </vt:lpstr>
      <vt:lpstr>Diapositive 51</vt:lpstr>
      <vt:lpstr>Choix de la technique anesthésique</vt:lpstr>
      <vt:lpstr>Choix de la technique anesthésique 1-risque de compressions per opératoire</vt:lpstr>
      <vt:lpstr>Diapositive 54</vt:lpstr>
      <vt:lpstr>Choix de la technique anesthésique 3-obtention de l’équilibre glycémique</vt:lpstr>
      <vt:lpstr>Diapositive 56</vt:lpstr>
      <vt:lpstr>Choix de la technique anésthésique</vt:lpstr>
      <vt:lpstr>Contrôle glycémique périopératoire</vt:lpstr>
      <vt:lpstr>Diapositive 59</vt:lpstr>
      <vt:lpstr>Diapositive 60</vt:lpstr>
      <vt:lpstr>Contrôle glycémique périopératoire protocole d’insulinothérapie</vt:lpstr>
      <vt:lpstr>Diapositive 62</vt:lpstr>
      <vt:lpstr>Diapositive 63</vt:lpstr>
      <vt:lpstr>Diapositive 64</vt:lpstr>
      <vt:lpstr>Conclusion</vt:lpstr>
      <vt:lpstr>Merci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Anesthésie du patient diabétique</dc:title>
  <dc:creator>Saadi</dc:creator>
  <cp:lastModifiedBy>khaled</cp:lastModifiedBy>
  <cp:revision>66</cp:revision>
  <dcterms:created xsi:type="dcterms:W3CDTF">2015-02-26T21:18:49Z</dcterms:created>
  <dcterms:modified xsi:type="dcterms:W3CDTF">2015-03-10T08:32:07Z</dcterms:modified>
</cp:coreProperties>
</file>